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62" r:id="rId3"/>
    <p:sldId id="316" r:id="rId4"/>
    <p:sldId id="301" r:id="rId5"/>
    <p:sldId id="303" r:id="rId6"/>
    <p:sldId id="299" r:id="rId7"/>
    <p:sldId id="312" r:id="rId8"/>
    <p:sldId id="313" r:id="rId9"/>
    <p:sldId id="293" r:id="rId10"/>
    <p:sldId id="268" r:id="rId11"/>
    <p:sldId id="294" r:id="rId12"/>
    <p:sldId id="282" r:id="rId13"/>
    <p:sldId id="278" r:id="rId14"/>
    <p:sldId id="266" r:id="rId15"/>
    <p:sldId id="265" r:id="rId16"/>
    <p:sldId id="275" r:id="rId17"/>
    <p:sldId id="286" r:id="rId18"/>
    <p:sldId id="270" r:id="rId19"/>
    <p:sldId id="257" r:id="rId20"/>
    <p:sldId id="285" r:id="rId21"/>
    <p:sldId id="284" r:id="rId22"/>
    <p:sldId id="297" r:id="rId23"/>
    <p:sldId id="289" r:id="rId24"/>
    <p:sldId id="290" r:id="rId25"/>
    <p:sldId id="292" r:id="rId26"/>
    <p:sldId id="291" r:id="rId27"/>
    <p:sldId id="272" r:id="rId28"/>
    <p:sldId id="276" r:id="rId29"/>
    <p:sldId id="304" r:id="rId30"/>
    <p:sldId id="306" r:id="rId31"/>
    <p:sldId id="315" r:id="rId32"/>
    <p:sldId id="307" r:id="rId33"/>
    <p:sldId id="308" r:id="rId34"/>
    <p:sldId id="309" r:id="rId35"/>
    <p:sldId id="310" r:id="rId36"/>
    <p:sldId id="311" r:id="rId37"/>
    <p:sldId id="273" r:id="rId38"/>
    <p:sldId id="25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3886" autoAdjust="0"/>
  </p:normalViewPr>
  <p:slideViewPr>
    <p:cSldViewPr snapToGrid="0">
      <p:cViewPr varScale="1">
        <p:scale>
          <a:sx n="87" d="100"/>
          <a:sy n="87" d="100"/>
        </p:scale>
        <p:origin x="456" y="62"/>
      </p:cViewPr>
      <p:guideLst/>
    </p:cSldViewPr>
  </p:slideViewPr>
  <p:outlineViewPr>
    <p:cViewPr>
      <p:scale>
        <a:sx n="33" d="100"/>
        <a:sy n="33" d="100"/>
      </p:scale>
      <p:origin x="0" y="-12606"/>
    </p:cViewPr>
  </p:outlineViewPr>
  <p:notesTextViewPr>
    <p:cViewPr>
      <p:scale>
        <a:sx n="1" d="1"/>
        <a:sy n="1" d="1"/>
      </p:scale>
      <p:origin x="0" y="0"/>
    </p:cViewPr>
  </p:notesTextViewPr>
  <p:sorterViewPr>
    <p:cViewPr>
      <p:scale>
        <a:sx n="100" d="100"/>
        <a:sy n="100" d="100"/>
      </p:scale>
      <p:origin x="0" y="-40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F165AD-719E-4D3B-B355-0639BB946E17}" type="doc">
      <dgm:prSet loTypeId="urn:microsoft.com/office/officeart/2005/8/layout/funnel1" loCatId="process" qsTypeId="urn:microsoft.com/office/officeart/2005/8/quickstyle/simple1" qsCatId="simple" csTypeId="urn:microsoft.com/office/officeart/2005/8/colors/accent0_3" csCatId="mainScheme" phldr="1"/>
      <dgm:spPr/>
      <dgm:t>
        <a:bodyPr/>
        <a:lstStyle/>
        <a:p>
          <a:endParaRPr lang="en-US"/>
        </a:p>
      </dgm:t>
    </dgm:pt>
    <dgm:pt modelId="{6D0B5E4F-B67B-403F-95FC-875B1D07E777}">
      <dgm:prSet phldrT="[Text]"/>
      <dgm:spPr/>
      <dgm:t>
        <a:bodyPr/>
        <a:lstStyle/>
        <a:p>
          <a:r>
            <a:rPr lang="en-US" dirty="0"/>
            <a:t>Mezzo- Institutions</a:t>
          </a:r>
        </a:p>
      </dgm:t>
    </dgm:pt>
    <dgm:pt modelId="{FBD924E5-66E4-4089-901D-9EF13C0C3031}" type="parTrans" cxnId="{74C321AF-B2F4-4B93-A896-5AC17A8F13CA}">
      <dgm:prSet/>
      <dgm:spPr/>
      <dgm:t>
        <a:bodyPr/>
        <a:lstStyle/>
        <a:p>
          <a:endParaRPr lang="en-US"/>
        </a:p>
      </dgm:t>
    </dgm:pt>
    <dgm:pt modelId="{0A07406A-80BB-41A6-BC41-8A15597C0349}" type="sibTrans" cxnId="{74C321AF-B2F4-4B93-A896-5AC17A8F13CA}">
      <dgm:prSet/>
      <dgm:spPr/>
      <dgm:t>
        <a:bodyPr/>
        <a:lstStyle/>
        <a:p>
          <a:endParaRPr lang="en-US"/>
        </a:p>
      </dgm:t>
    </dgm:pt>
    <dgm:pt modelId="{8ADC24DA-F1C4-4C7D-BA8C-CFEAE208F858}">
      <dgm:prSet phldrT="[Text]"/>
      <dgm:spPr/>
      <dgm:t>
        <a:bodyPr/>
        <a:lstStyle/>
        <a:p>
          <a:r>
            <a:rPr lang="en-US" dirty="0"/>
            <a:t>Macro-Society at Large</a:t>
          </a:r>
        </a:p>
      </dgm:t>
    </dgm:pt>
    <dgm:pt modelId="{14B31290-01A6-43DB-B957-80D627AA14EB}" type="parTrans" cxnId="{11C77C1A-57D9-4869-833D-59C5A323BC4D}">
      <dgm:prSet/>
      <dgm:spPr/>
      <dgm:t>
        <a:bodyPr/>
        <a:lstStyle/>
        <a:p>
          <a:endParaRPr lang="en-US"/>
        </a:p>
      </dgm:t>
    </dgm:pt>
    <dgm:pt modelId="{B4B94F42-C6BD-4133-94F6-A13160C93B7E}" type="sibTrans" cxnId="{11C77C1A-57D9-4869-833D-59C5A323BC4D}">
      <dgm:prSet/>
      <dgm:spPr/>
      <dgm:t>
        <a:bodyPr/>
        <a:lstStyle/>
        <a:p>
          <a:endParaRPr lang="en-US"/>
        </a:p>
      </dgm:t>
    </dgm:pt>
    <dgm:pt modelId="{0DD52916-E1D6-4D7B-85E5-430AE706105B}">
      <dgm:prSet phldrT="[Text]"/>
      <dgm:spPr/>
      <dgm:t>
        <a:bodyPr/>
        <a:lstStyle/>
        <a:p>
          <a:r>
            <a:rPr lang="en-US" b="1" dirty="0">
              <a:solidFill>
                <a:srgbClr val="C00000"/>
              </a:solidFill>
            </a:rPr>
            <a:t>To be successful we work at all levels to achieve social justice and obliteration of disparities</a:t>
          </a:r>
        </a:p>
      </dgm:t>
    </dgm:pt>
    <dgm:pt modelId="{911CDEDD-6888-4CD9-A005-D028F7B396AC}" type="parTrans" cxnId="{BFCDA4F7-1A3D-414A-AC35-C36D7712C368}">
      <dgm:prSet/>
      <dgm:spPr/>
      <dgm:t>
        <a:bodyPr/>
        <a:lstStyle/>
        <a:p>
          <a:endParaRPr lang="en-US"/>
        </a:p>
      </dgm:t>
    </dgm:pt>
    <dgm:pt modelId="{100292B6-087B-44BB-BA1E-106452B584BA}" type="sibTrans" cxnId="{BFCDA4F7-1A3D-414A-AC35-C36D7712C368}">
      <dgm:prSet/>
      <dgm:spPr/>
      <dgm:t>
        <a:bodyPr/>
        <a:lstStyle/>
        <a:p>
          <a:endParaRPr lang="en-US"/>
        </a:p>
      </dgm:t>
    </dgm:pt>
    <dgm:pt modelId="{B4C982E2-890D-46F1-B653-1452CF253E0C}">
      <dgm:prSet phldrT="[Text]"/>
      <dgm:spPr/>
      <dgm:t>
        <a:bodyPr/>
        <a:lstStyle/>
        <a:p>
          <a:r>
            <a:rPr lang="en-US" dirty="0"/>
            <a:t>Micro- Individuals and Family</a:t>
          </a:r>
        </a:p>
      </dgm:t>
    </dgm:pt>
    <dgm:pt modelId="{10EBFB41-392F-4217-AEF5-8F2CAB832B18}" type="sibTrans" cxnId="{2476838F-2629-46CE-8340-17EF41699BB5}">
      <dgm:prSet/>
      <dgm:spPr/>
      <dgm:t>
        <a:bodyPr/>
        <a:lstStyle/>
        <a:p>
          <a:endParaRPr lang="en-US"/>
        </a:p>
      </dgm:t>
    </dgm:pt>
    <dgm:pt modelId="{67424408-64BC-4C7C-94BC-B48A04AE988B}" type="parTrans" cxnId="{2476838F-2629-46CE-8340-17EF41699BB5}">
      <dgm:prSet/>
      <dgm:spPr/>
      <dgm:t>
        <a:bodyPr/>
        <a:lstStyle/>
        <a:p>
          <a:endParaRPr lang="en-US"/>
        </a:p>
      </dgm:t>
    </dgm:pt>
    <dgm:pt modelId="{8D75E1B1-75E6-463E-99CB-315DD59F35A4}" type="pres">
      <dgm:prSet presAssocID="{1DF165AD-719E-4D3B-B355-0639BB946E17}" presName="Name0" presStyleCnt="0">
        <dgm:presLayoutVars>
          <dgm:chMax val="4"/>
          <dgm:resizeHandles val="exact"/>
        </dgm:presLayoutVars>
      </dgm:prSet>
      <dgm:spPr/>
    </dgm:pt>
    <dgm:pt modelId="{BCCCEC6F-0387-46D0-AFDD-D41E59BF169A}" type="pres">
      <dgm:prSet presAssocID="{1DF165AD-719E-4D3B-B355-0639BB946E17}" presName="ellipse" presStyleLbl="trBgShp" presStyleIdx="0" presStyleCnt="1"/>
      <dgm:spPr/>
    </dgm:pt>
    <dgm:pt modelId="{BE33A75B-DCBF-44BC-A3DD-B89603AB234C}" type="pres">
      <dgm:prSet presAssocID="{1DF165AD-719E-4D3B-B355-0639BB946E17}" presName="arrow1" presStyleLbl="fgShp" presStyleIdx="0" presStyleCnt="1"/>
      <dgm:spPr/>
    </dgm:pt>
    <dgm:pt modelId="{42D45972-8498-432B-8035-312585C0503D}" type="pres">
      <dgm:prSet presAssocID="{1DF165AD-719E-4D3B-B355-0639BB946E17}" presName="rectangle" presStyleLbl="revTx" presStyleIdx="0" presStyleCnt="1">
        <dgm:presLayoutVars>
          <dgm:bulletEnabled val="1"/>
        </dgm:presLayoutVars>
      </dgm:prSet>
      <dgm:spPr/>
    </dgm:pt>
    <dgm:pt modelId="{2B7994FF-715D-4EC7-A29A-23CA7557A9D1}" type="pres">
      <dgm:prSet presAssocID="{B4C982E2-890D-46F1-B653-1452CF253E0C}" presName="item1" presStyleLbl="node1" presStyleIdx="0" presStyleCnt="3">
        <dgm:presLayoutVars>
          <dgm:bulletEnabled val="1"/>
        </dgm:presLayoutVars>
      </dgm:prSet>
      <dgm:spPr/>
    </dgm:pt>
    <dgm:pt modelId="{46AF743E-F999-4DD2-AD74-994B3223CEF8}" type="pres">
      <dgm:prSet presAssocID="{8ADC24DA-F1C4-4C7D-BA8C-CFEAE208F858}" presName="item2" presStyleLbl="node1" presStyleIdx="1" presStyleCnt="3">
        <dgm:presLayoutVars>
          <dgm:bulletEnabled val="1"/>
        </dgm:presLayoutVars>
      </dgm:prSet>
      <dgm:spPr/>
    </dgm:pt>
    <dgm:pt modelId="{844BEC5E-6646-481E-85EC-3A824A1222E0}" type="pres">
      <dgm:prSet presAssocID="{0DD52916-E1D6-4D7B-85E5-430AE706105B}" presName="item3" presStyleLbl="node1" presStyleIdx="2" presStyleCnt="3">
        <dgm:presLayoutVars>
          <dgm:bulletEnabled val="1"/>
        </dgm:presLayoutVars>
      </dgm:prSet>
      <dgm:spPr/>
    </dgm:pt>
    <dgm:pt modelId="{F63787CE-8499-48F2-BFE3-E36DF205BC55}" type="pres">
      <dgm:prSet presAssocID="{1DF165AD-719E-4D3B-B355-0639BB946E17}" presName="funnel" presStyleLbl="trAlignAcc1" presStyleIdx="0" presStyleCnt="1"/>
      <dgm:spPr/>
    </dgm:pt>
  </dgm:ptLst>
  <dgm:cxnLst>
    <dgm:cxn modelId="{D6F08909-113F-4FF9-A6C4-E2A07BB8D7AB}" type="presOf" srcId="{8ADC24DA-F1C4-4C7D-BA8C-CFEAE208F858}" destId="{2B7994FF-715D-4EC7-A29A-23CA7557A9D1}" srcOrd="0" destOrd="0" presId="urn:microsoft.com/office/officeart/2005/8/layout/funnel1"/>
    <dgm:cxn modelId="{11C77C1A-57D9-4869-833D-59C5A323BC4D}" srcId="{1DF165AD-719E-4D3B-B355-0639BB946E17}" destId="{8ADC24DA-F1C4-4C7D-BA8C-CFEAE208F858}" srcOrd="2" destOrd="0" parTransId="{14B31290-01A6-43DB-B957-80D627AA14EB}" sibTransId="{B4B94F42-C6BD-4133-94F6-A13160C93B7E}"/>
    <dgm:cxn modelId="{6754894D-6724-49EB-947B-8D88A9D65950}" type="presOf" srcId="{1DF165AD-719E-4D3B-B355-0639BB946E17}" destId="{8D75E1B1-75E6-463E-99CB-315DD59F35A4}" srcOrd="0" destOrd="0" presId="urn:microsoft.com/office/officeart/2005/8/layout/funnel1"/>
    <dgm:cxn modelId="{2476838F-2629-46CE-8340-17EF41699BB5}" srcId="{1DF165AD-719E-4D3B-B355-0639BB946E17}" destId="{B4C982E2-890D-46F1-B653-1452CF253E0C}" srcOrd="1" destOrd="0" parTransId="{67424408-64BC-4C7C-94BC-B48A04AE988B}" sibTransId="{10EBFB41-392F-4217-AEF5-8F2CAB832B18}"/>
    <dgm:cxn modelId="{74C321AF-B2F4-4B93-A896-5AC17A8F13CA}" srcId="{1DF165AD-719E-4D3B-B355-0639BB946E17}" destId="{6D0B5E4F-B67B-403F-95FC-875B1D07E777}" srcOrd="0" destOrd="0" parTransId="{FBD924E5-66E4-4089-901D-9EF13C0C3031}" sibTransId="{0A07406A-80BB-41A6-BC41-8A15597C0349}"/>
    <dgm:cxn modelId="{9B845DB7-6103-4234-AAC3-60E0A8FCBFA1}" type="presOf" srcId="{B4C982E2-890D-46F1-B653-1452CF253E0C}" destId="{46AF743E-F999-4DD2-AD74-994B3223CEF8}" srcOrd="0" destOrd="0" presId="urn:microsoft.com/office/officeart/2005/8/layout/funnel1"/>
    <dgm:cxn modelId="{2E09BABE-81EF-4A4E-A90C-D072FF21DD22}" type="presOf" srcId="{6D0B5E4F-B67B-403F-95FC-875B1D07E777}" destId="{844BEC5E-6646-481E-85EC-3A824A1222E0}" srcOrd="0" destOrd="0" presId="urn:microsoft.com/office/officeart/2005/8/layout/funnel1"/>
    <dgm:cxn modelId="{59F15AE2-6BEC-4D9D-A0D6-8AFB9C1E5DD9}" type="presOf" srcId="{0DD52916-E1D6-4D7B-85E5-430AE706105B}" destId="{42D45972-8498-432B-8035-312585C0503D}" srcOrd="0" destOrd="0" presId="urn:microsoft.com/office/officeart/2005/8/layout/funnel1"/>
    <dgm:cxn modelId="{BFCDA4F7-1A3D-414A-AC35-C36D7712C368}" srcId="{1DF165AD-719E-4D3B-B355-0639BB946E17}" destId="{0DD52916-E1D6-4D7B-85E5-430AE706105B}" srcOrd="3" destOrd="0" parTransId="{911CDEDD-6888-4CD9-A005-D028F7B396AC}" sibTransId="{100292B6-087B-44BB-BA1E-106452B584BA}"/>
    <dgm:cxn modelId="{1222BD0A-916E-4C40-B0CF-256B76A572F2}" type="presParOf" srcId="{8D75E1B1-75E6-463E-99CB-315DD59F35A4}" destId="{BCCCEC6F-0387-46D0-AFDD-D41E59BF169A}" srcOrd="0" destOrd="0" presId="urn:microsoft.com/office/officeart/2005/8/layout/funnel1"/>
    <dgm:cxn modelId="{0FB9E786-3AC0-4547-8C2D-8A4FF5C16763}" type="presParOf" srcId="{8D75E1B1-75E6-463E-99CB-315DD59F35A4}" destId="{BE33A75B-DCBF-44BC-A3DD-B89603AB234C}" srcOrd="1" destOrd="0" presId="urn:microsoft.com/office/officeart/2005/8/layout/funnel1"/>
    <dgm:cxn modelId="{43481BFC-B789-4B44-9D92-02F69BD97463}" type="presParOf" srcId="{8D75E1B1-75E6-463E-99CB-315DD59F35A4}" destId="{42D45972-8498-432B-8035-312585C0503D}" srcOrd="2" destOrd="0" presId="urn:microsoft.com/office/officeart/2005/8/layout/funnel1"/>
    <dgm:cxn modelId="{AD87E4BC-2451-475C-9BDF-037DB6D10C10}" type="presParOf" srcId="{8D75E1B1-75E6-463E-99CB-315DD59F35A4}" destId="{2B7994FF-715D-4EC7-A29A-23CA7557A9D1}" srcOrd="3" destOrd="0" presId="urn:microsoft.com/office/officeart/2005/8/layout/funnel1"/>
    <dgm:cxn modelId="{08911C9F-1BFE-4970-B1E5-BEB117E927AD}" type="presParOf" srcId="{8D75E1B1-75E6-463E-99CB-315DD59F35A4}" destId="{46AF743E-F999-4DD2-AD74-994B3223CEF8}" srcOrd="4" destOrd="0" presId="urn:microsoft.com/office/officeart/2005/8/layout/funnel1"/>
    <dgm:cxn modelId="{3C7E54E0-C119-41EA-8870-B28B192B3889}" type="presParOf" srcId="{8D75E1B1-75E6-463E-99CB-315DD59F35A4}" destId="{844BEC5E-6646-481E-85EC-3A824A1222E0}" srcOrd="5" destOrd="0" presId="urn:microsoft.com/office/officeart/2005/8/layout/funnel1"/>
    <dgm:cxn modelId="{45F7EF8F-E178-4F56-BCFF-90F34A0BC016}" type="presParOf" srcId="{8D75E1B1-75E6-463E-99CB-315DD59F35A4}" destId="{F63787CE-8499-48F2-BFE3-E36DF205BC55}"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DD6112-5320-48E9-93E9-13BED47EE27A}"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en-US"/>
        </a:p>
      </dgm:t>
    </dgm:pt>
    <dgm:pt modelId="{F4B4EF90-4C79-4FBE-8B5B-12F372C4AF6E}">
      <dgm:prSet/>
      <dgm:spPr/>
      <dgm:t>
        <a:bodyPr/>
        <a:lstStyle/>
        <a:p>
          <a:r>
            <a:rPr lang="en-US" dirty="0"/>
            <a:t>Client</a:t>
          </a:r>
        </a:p>
      </dgm:t>
    </dgm:pt>
    <dgm:pt modelId="{02A3151A-E216-4BF8-B3F6-1AC6BE324B0C}" type="parTrans" cxnId="{5D376A3A-F796-47F5-8511-08DBA9173BE6}">
      <dgm:prSet/>
      <dgm:spPr/>
      <dgm:t>
        <a:bodyPr/>
        <a:lstStyle/>
        <a:p>
          <a:endParaRPr lang="en-US"/>
        </a:p>
      </dgm:t>
    </dgm:pt>
    <dgm:pt modelId="{F1EC6043-96AC-4F9A-BDD7-9326F9530CA5}" type="sibTrans" cxnId="{5D376A3A-F796-47F5-8511-08DBA9173BE6}">
      <dgm:prSet/>
      <dgm:spPr/>
      <dgm:t>
        <a:bodyPr/>
        <a:lstStyle/>
        <a:p>
          <a:endParaRPr lang="en-US"/>
        </a:p>
      </dgm:t>
    </dgm:pt>
    <dgm:pt modelId="{0F7395D3-9D37-415E-9EA4-07BC47CECADF}">
      <dgm:prSet/>
      <dgm:spPr/>
      <dgm:t>
        <a:bodyPr/>
        <a:lstStyle/>
        <a:p>
          <a:r>
            <a:rPr lang="en-US" dirty="0"/>
            <a:t>Provider</a:t>
          </a:r>
        </a:p>
      </dgm:t>
    </dgm:pt>
    <dgm:pt modelId="{73690486-2C1B-489B-B28E-6046E79DCD32}" type="parTrans" cxnId="{1095EC32-A05A-4E4A-A526-49755A33B644}">
      <dgm:prSet/>
      <dgm:spPr/>
      <dgm:t>
        <a:bodyPr/>
        <a:lstStyle/>
        <a:p>
          <a:endParaRPr lang="en-US"/>
        </a:p>
      </dgm:t>
    </dgm:pt>
    <dgm:pt modelId="{49B88C22-C7D8-48AC-AE81-5C902012E863}" type="sibTrans" cxnId="{1095EC32-A05A-4E4A-A526-49755A33B644}">
      <dgm:prSet/>
      <dgm:spPr/>
      <dgm:t>
        <a:bodyPr/>
        <a:lstStyle/>
        <a:p>
          <a:endParaRPr lang="en-US"/>
        </a:p>
      </dgm:t>
    </dgm:pt>
    <dgm:pt modelId="{F70D2700-5F31-484F-893A-51AD04A7F2B3}">
      <dgm:prSet/>
      <dgm:spPr/>
      <dgm:t>
        <a:bodyPr/>
        <a:lstStyle/>
        <a:p>
          <a:r>
            <a:rPr lang="en-US" dirty="0"/>
            <a:t>Partnership</a:t>
          </a:r>
        </a:p>
      </dgm:t>
    </dgm:pt>
    <dgm:pt modelId="{41DFFB1E-2BCF-425A-97B4-FC5411CCC1D9}" type="parTrans" cxnId="{267D60DB-296D-405F-B4DB-8A762646F7F0}">
      <dgm:prSet/>
      <dgm:spPr/>
      <dgm:t>
        <a:bodyPr/>
        <a:lstStyle/>
        <a:p>
          <a:endParaRPr lang="en-US"/>
        </a:p>
      </dgm:t>
    </dgm:pt>
    <dgm:pt modelId="{9FDA9873-E041-44FB-86D1-28D196F7F2FD}" type="sibTrans" cxnId="{267D60DB-296D-405F-B4DB-8A762646F7F0}">
      <dgm:prSet/>
      <dgm:spPr/>
      <dgm:t>
        <a:bodyPr/>
        <a:lstStyle/>
        <a:p>
          <a:endParaRPr lang="en-US"/>
        </a:p>
      </dgm:t>
    </dgm:pt>
    <dgm:pt modelId="{2C3B825B-2CB5-45B4-9706-ACE3F3488A03}" type="pres">
      <dgm:prSet presAssocID="{5DDD6112-5320-48E9-93E9-13BED47EE27A}" presName="Name0" presStyleCnt="0">
        <dgm:presLayoutVars>
          <dgm:dir/>
          <dgm:resizeHandles val="exact"/>
        </dgm:presLayoutVars>
      </dgm:prSet>
      <dgm:spPr/>
    </dgm:pt>
    <dgm:pt modelId="{8A95BA92-DF82-44D8-A4F8-B159BA34987B}" type="pres">
      <dgm:prSet presAssocID="{5DDD6112-5320-48E9-93E9-13BED47EE27A}" presName="vNodes" presStyleCnt="0"/>
      <dgm:spPr/>
    </dgm:pt>
    <dgm:pt modelId="{A05997F5-01A6-41D2-A257-9B2F76C6ADB4}" type="pres">
      <dgm:prSet presAssocID="{F4B4EF90-4C79-4FBE-8B5B-12F372C4AF6E}" presName="node" presStyleLbl="node1" presStyleIdx="0" presStyleCnt="3">
        <dgm:presLayoutVars>
          <dgm:bulletEnabled val="1"/>
        </dgm:presLayoutVars>
      </dgm:prSet>
      <dgm:spPr/>
    </dgm:pt>
    <dgm:pt modelId="{92F12CB7-5D62-4345-BA4A-54FFA0BFC89E}" type="pres">
      <dgm:prSet presAssocID="{F1EC6043-96AC-4F9A-BDD7-9326F9530CA5}" presName="spacerT" presStyleCnt="0"/>
      <dgm:spPr/>
    </dgm:pt>
    <dgm:pt modelId="{BD8D3C11-ECB3-459F-8E0C-37B04E5B2CD2}" type="pres">
      <dgm:prSet presAssocID="{F1EC6043-96AC-4F9A-BDD7-9326F9530CA5}" presName="sibTrans" presStyleLbl="sibTrans2D1" presStyleIdx="0" presStyleCnt="2"/>
      <dgm:spPr/>
    </dgm:pt>
    <dgm:pt modelId="{82B7C12A-DBF8-44E2-A79C-E129EB51135C}" type="pres">
      <dgm:prSet presAssocID="{F1EC6043-96AC-4F9A-BDD7-9326F9530CA5}" presName="spacerB" presStyleCnt="0"/>
      <dgm:spPr/>
    </dgm:pt>
    <dgm:pt modelId="{877FA719-4249-4C78-A0FB-E414A2AA75F9}" type="pres">
      <dgm:prSet presAssocID="{0F7395D3-9D37-415E-9EA4-07BC47CECADF}" presName="node" presStyleLbl="node1" presStyleIdx="1" presStyleCnt="3">
        <dgm:presLayoutVars>
          <dgm:bulletEnabled val="1"/>
        </dgm:presLayoutVars>
      </dgm:prSet>
      <dgm:spPr/>
    </dgm:pt>
    <dgm:pt modelId="{00AF0632-259E-4381-BB98-5895504677C3}" type="pres">
      <dgm:prSet presAssocID="{5DDD6112-5320-48E9-93E9-13BED47EE27A}" presName="sibTransLast" presStyleLbl="sibTrans2D1" presStyleIdx="1" presStyleCnt="2"/>
      <dgm:spPr/>
    </dgm:pt>
    <dgm:pt modelId="{16ED65AE-9AA3-4EFB-B13F-96DC55011750}" type="pres">
      <dgm:prSet presAssocID="{5DDD6112-5320-48E9-93E9-13BED47EE27A}" presName="connectorText" presStyleLbl="sibTrans2D1" presStyleIdx="1" presStyleCnt="2"/>
      <dgm:spPr/>
    </dgm:pt>
    <dgm:pt modelId="{B64EA38E-8CE4-40AD-9C54-E7BF81538473}" type="pres">
      <dgm:prSet presAssocID="{5DDD6112-5320-48E9-93E9-13BED47EE27A}" presName="lastNode" presStyleLbl="node1" presStyleIdx="2" presStyleCnt="3">
        <dgm:presLayoutVars>
          <dgm:bulletEnabled val="1"/>
        </dgm:presLayoutVars>
      </dgm:prSet>
      <dgm:spPr/>
    </dgm:pt>
  </dgm:ptLst>
  <dgm:cxnLst>
    <dgm:cxn modelId="{DB0CBA0E-9E14-4F57-A545-CE4719C55C46}" type="presOf" srcId="{F4B4EF90-4C79-4FBE-8B5B-12F372C4AF6E}" destId="{A05997F5-01A6-41D2-A257-9B2F76C6ADB4}" srcOrd="0" destOrd="0" presId="urn:microsoft.com/office/officeart/2005/8/layout/equation2"/>
    <dgm:cxn modelId="{220B9023-97FE-41E0-A453-5E0AE9A7F1E4}" type="presOf" srcId="{F70D2700-5F31-484F-893A-51AD04A7F2B3}" destId="{B64EA38E-8CE4-40AD-9C54-E7BF81538473}" srcOrd="0" destOrd="0" presId="urn:microsoft.com/office/officeart/2005/8/layout/equation2"/>
    <dgm:cxn modelId="{1095EC32-A05A-4E4A-A526-49755A33B644}" srcId="{5DDD6112-5320-48E9-93E9-13BED47EE27A}" destId="{0F7395D3-9D37-415E-9EA4-07BC47CECADF}" srcOrd="1" destOrd="0" parTransId="{73690486-2C1B-489B-B28E-6046E79DCD32}" sibTransId="{49B88C22-C7D8-48AC-AE81-5C902012E863}"/>
    <dgm:cxn modelId="{5D376A3A-F796-47F5-8511-08DBA9173BE6}" srcId="{5DDD6112-5320-48E9-93E9-13BED47EE27A}" destId="{F4B4EF90-4C79-4FBE-8B5B-12F372C4AF6E}" srcOrd="0" destOrd="0" parTransId="{02A3151A-E216-4BF8-B3F6-1AC6BE324B0C}" sibTransId="{F1EC6043-96AC-4F9A-BDD7-9326F9530CA5}"/>
    <dgm:cxn modelId="{28B5A268-3901-4767-B889-7F360F8453D4}" type="presOf" srcId="{0F7395D3-9D37-415E-9EA4-07BC47CECADF}" destId="{877FA719-4249-4C78-A0FB-E414A2AA75F9}" srcOrd="0" destOrd="0" presId="urn:microsoft.com/office/officeart/2005/8/layout/equation2"/>
    <dgm:cxn modelId="{10C46653-42E1-4DB1-BC66-E3E6B8B36547}" type="presOf" srcId="{49B88C22-C7D8-48AC-AE81-5C902012E863}" destId="{00AF0632-259E-4381-BB98-5895504677C3}" srcOrd="0" destOrd="0" presId="urn:microsoft.com/office/officeart/2005/8/layout/equation2"/>
    <dgm:cxn modelId="{CEF6698D-FBD5-4FAA-B4A5-E0CF23D5ADDC}" type="presOf" srcId="{5DDD6112-5320-48E9-93E9-13BED47EE27A}" destId="{2C3B825B-2CB5-45B4-9706-ACE3F3488A03}" srcOrd="0" destOrd="0" presId="urn:microsoft.com/office/officeart/2005/8/layout/equation2"/>
    <dgm:cxn modelId="{92B20B97-5D74-4572-9B8B-CD4DAA31CB81}" type="presOf" srcId="{F1EC6043-96AC-4F9A-BDD7-9326F9530CA5}" destId="{BD8D3C11-ECB3-459F-8E0C-37B04E5B2CD2}" srcOrd="0" destOrd="0" presId="urn:microsoft.com/office/officeart/2005/8/layout/equation2"/>
    <dgm:cxn modelId="{B7987B9F-F417-4B2D-B387-557642B84950}" type="presOf" srcId="{49B88C22-C7D8-48AC-AE81-5C902012E863}" destId="{16ED65AE-9AA3-4EFB-B13F-96DC55011750}" srcOrd="1" destOrd="0" presId="urn:microsoft.com/office/officeart/2005/8/layout/equation2"/>
    <dgm:cxn modelId="{267D60DB-296D-405F-B4DB-8A762646F7F0}" srcId="{5DDD6112-5320-48E9-93E9-13BED47EE27A}" destId="{F70D2700-5F31-484F-893A-51AD04A7F2B3}" srcOrd="2" destOrd="0" parTransId="{41DFFB1E-2BCF-425A-97B4-FC5411CCC1D9}" sibTransId="{9FDA9873-E041-44FB-86D1-28D196F7F2FD}"/>
    <dgm:cxn modelId="{1387184B-E7A2-4E6C-8668-37C217B8D046}" type="presParOf" srcId="{2C3B825B-2CB5-45B4-9706-ACE3F3488A03}" destId="{8A95BA92-DF82-44D8-A4F8-B159BA34987B}" srcOrd="0" destOrd="0" presId="urn:microsoft.com/office/officeart/2005/8/layout/equation2"/>
    <dgm:cxn modelId="{D103C698-A004-4B46-95DB-E9A47E263BB1}" type="presParOf" srcId="{8A95BA92-DF82-44D8-A4F8-B159BA34987B}" destId="{A05997F5-01A6-41D2-A257-9B2F76C6ADB4}" srcOrd="0" destOrd="0" presId="urn:microsoft.com/office/officeart/2005/8/layout/equation2"/>
    <dgm:cxn modelId="{C3822EC1-B731-4693-9469-F51C336EECFF}" type="presParOf" srcId="{8A95BA92-DF82-44D8-A4F8-B159BA34987B}" destId="{92F12CB7-5D62-4345-BA4A-54FFA0BFC89E}" srcOrd="1" destOrd="0" presId="urn:microsoft.com/office/officeart/2005/8/layout/equation2"/>
    <dgm:cxn modelId="{7FC5D718-A55C-4345-B102-0E094E3CCBF4}" type="presParOf" srcId="{8A95BA92-DF82-44D8-A4F8-B159BA34987B}" destId="{BD8D3C11-ECB3-459F-8E0C-37B04E5B2CD2}" srcOrd="2" destOrd="0" presId="urn:microsoft.com/office/officeart/2005/8/layout/equation2"/>
    <dgm:cxn modelId="{89089B4D-ED26-46B9-AA6C-39CD49977198}" type="presParOf" srcId="{8A95BA92-DF82-44D8-A4F8-B159BA34987B}" destId="{82B7C12A-DBF8-44E2-A79C-E129EB51135C}" srcOrd="3" destOrd="0" presId="urn:microsoft.com/office/officeart/2005/8/layout/equation2"/>
    <dgm:cxn modelId="{E7B7311F-76D3-4B56-B71D-2D5D72B06D38}" type="presParOf" srcId="{8A95BA92-DF82-44D8-A4F8-B159BA34987B}" destId="{877FA719-4249-4C78-A0FB-E414A2AA75F9}" srcOrd="4" destOrd="0" presId="urn:microsoft.com/office/officeart/2005/8/layout/equation2"/>
    <dgm:cxn modelId="{46EBE871-A106-4D38-B908-20F3B0FE8A0A}" type="presParOf" srcId="{2C3B825B-2CB5-45B4-9706-ACE3F3488A03}" destId="{00AF0632-259E-4381-BB98-5895504677C3}" srcOrd="1" destOrd="0" presId="urn:microsoft.com/office/officeart/2005/8/layout/equation2"/>
    <dgm:cxn modelId="{1884ABF6-DF58-42FB-92E9-28A575B6C53C}" type="presParOf" srcId="{00AF0632-259E-4381-BB98-5895504677C3}" destId="{16ED65AE-9AA3-4EFB-B13F-96DC55011750}" srcOrd="0" destOrd="0" presId="urn:microsoft.com/office/officeart/2005/8/layout/equation2"/>
    <dgm:cxn modelId="{E9C559BE-6CC2-4B4C-A520-C2E7AF57210B}" type="presParOf" srcId="{2C3B825B-2CB5-45B4-9706-ACE3F3488A03}" destId="{B64EA38E-8CE4-40AD-9C54-E7BF81538473}"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CEC6F-0387-46D0-AFDD-D41E59BF169A}">
      <dsp:nvSpPr>
        <dsp:cNvPr id="0" name=""/>
        <dsp:cNvSpPr/>
      </dsp:nvSpPr>
      <dsp:spPr>
        <a:xfrm>
          <a:off x="1103963" y="405811"/>
          <a:ext cx="4034313" cy="1401064"/>
        </a:xfrm>
        <a:prstGeom prst="ellipse">
          <a:avLst/>
        </a:prstGeom>
        <a:solidFill>
          <a:schemeClr val="dk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33A75B-DCBF-44BC-A3DD-B89603AB234C}">
      <dsp:nvSpPr>
        <dsp:cNvPr id="0" name=""/>
        <dsp:cNvSpPr/>
      </dsp:nvSpPr>
      <dsp:spPr>
        <a:xfrm>
          <a:off x="2736453" y="3836542"/>
          <a:ext cx="781843" cy="500380"/>
        </a:xfrm>
        <a:prstGeom prst="downArrow">
          <a:avLst/>
        </a:prstGeom>
        <a:solidFill>
          <a:schemeClr val="dk2">
            <a:tint val="60000"/>
            <a:hueOff val="0"/>
            <a:satOff val="0"/>
            <a:lumOff val="0"/>
            <a:alphaOff val="0"/>
          </a:schemeClr>
        </a:solidFill>
        <a:ln w="12700"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D45972-8498-432B-8035-312585C0503D}">
      <dsp:nvSpPr>
        <dsp:cNvPr id="0" name=""/>
        <dsp:cNvSpPr/>
      </dsp:nvSpPr>
      <dsp:spPr>
        <a:xfrm>
          <a:off x="1250949" y="4236846"/>
          <a:ext cx="3752850" cy="938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C00000"/>
              </a:solidFill>
            </a:rPr>
            <a:t>To be successful we work at all levels to achieve social justice and obliteration of disparities</a:t>
          </a:r>
        </a:p>
      </dsp:txBody>
      <dsp:txXfrm>
        <a:off x="1250949" y="4236846"/>
        <a:ext cx="3752850" cy="938212"/>
      </dsp:txXfrm>
    </dsp:sp>
    <dsp:sp modelId="{2B7994FF-715D-4EC7-A29A-23CA7557A9D1}">
      <dsp:nvSpPr>
        <dsp:cNvPr id="0" name=""/>
        <dsp:cNvSpPr/>
      </dsp:nvSpPr>
      <dsp:spPr>
        <a:xfrm>
          <a:off x="2570702" y="1915083"/>
          <a:ext cx="1407318" cy="1407318"/>
        </a:xfrm>
        <a:prstGeom prst="ellipse">
          <a:avLst/>
        </a:prstGeom>
        <a:solidFill>
          <a:schemeClr val="dk2">
            <a:hueOff val="0"/>
            <a:satOff val="0"/>
            <a:lumOff val="0"/>
            <a:alphaOff val="0"/>
          </a:schemeClr>
        </a:solidFill>
        <a:ln w="12700"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Macro-Society at Large</a:t>
          </a:r>
        </a:p>
      </dsp:txBody>
      <dsp:txXfrm>
        <a:off x="2776799" y="2121180"/>
        <a:ext cx="995124" cy="995124"/>
      </dsp:txXfrm>
    </dsp:sp>
    <dsp:sp modelId="{46AF743E-F999-4DD2-AD74-994B3223CEF8}">
      <dsp:nvSpPr>
        <dsp:cNvPr id="0" name=""/>
        <dsp:cNvSpPr/>
      </dsp:nvSpPr>
      <dsp:spPr>
        <a:xfrm>
          <a:off x="1563687" y="859281"/>
          <a:ext cx="1407318" cy="1407318"/>
        </a:xfrm>
        <a:prstGeom prst="ellipse">
          <a:avLst/>
        </a:prstGeom>
        <a:solidFill>
          <a:schemeClr val="dk2">
            <a:hueOff val="0"/>
            <a:satOff val="0"/>
            <a:lumOff val="0"/>
            <a:alphaOff val="0"/>
          </a:schemeClr>
        </a:solidFill>
        <a:ln w="12700"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Micro- Individuals and Family</a:t>
          </a:r>
        </a:p>
      </dsp:txBody>
      <dsp:txXfrm>
        <a:off x="1769784" y="1065378"/>
        <a:ext cx="995124" cy="995124"/>
      </dsp:txXfrm>
    </dsp:sp>
    <dsp:sp modelId="{844BEC5E-6646-481E-85EC-3A824A1222E0}">
      <dsp:nvSpPr>
        <dsp:cNvPr id="0" name=""/>
        <dsp:cNvSpPr/>
      </dsp:nvSpPr>
      <dsp:spPr>
        <a:xfrm>
          <a:off x="3002280" y="519022"/>
          <a:ext cx="1407318" cy="1407318"/>
        </a:xfrm>
        <a:prstGeom prst="ellipse">
          <a:avLst/>
        </a:prstGeom>
        <a:solidFill>
          <a:schemeClr val="dk2">
            <a:hueOff val="0"/>
            <a:satOff val="0"/>
            <a:lumOff val="0"/>
            <a:alphaOff val="0"/>
          </a:schemeClr>
        </a:solidFill>
        <a:ln w="12700"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Mezzo- Institutions</a:t>
          </a:r>
        </a:p>
      </dsp:txBody>
      <dsp:txXfrm>
        <a:off x="3208377" y="725119"/>
        <a:ext cx="995124" cy="995124"/>
      </dsp:txXfrm>
    </dsp:sp>
    <dsp:sp modelId="{F63787CE-8499-48F2-BFE3-E36DF205BC55}">
      <dsp:nvSpPr>
        <dsp:cNvPr id="0" name=""/>
        <dsp:cNvSpPr/>
      </dsp:nvSpPr>
      <dsp:spPr>
        <a:xfrm>
          <a:off x="938212" y="233806"/>
          <a:ext cx="4378325" cy="3502660"/>
        </a:xfrm>
        <a:prstGeom prst="funnel">
          <a:avLst/>
        </a:prstGeom>
        <a:solidFill>
          <a:schemeClr val="lt2">
            <a:alpha val="40000"/>
            <a:hueOff val="0"/>
            <a:satOff val="0"/>
            <a:lumOff val="0"/>
            <a:alphaOff val="0"/>
          </a:schemeClr>
        </a:solidFill>
        <a:ln w="6350" cap="flat" cmpd="sng" algn="in">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997F5-01A6-41D2-A257-9B2F76C6ADB4}">
      <dsp:nvSpPr>
        <dsp:cNvPr id="0" name=""/>
        <dsp:cNvSpPr/>
      </dsp:nvSpPr>
      <dsp:spPr>
        <a:xfrm>
          <a:off x="2074429" y="3160"/>
          <a:ext cx="1674850" cy="1674850"/>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Client</a:t>
          </a:r>
        </a:p>
      </dsp:txBody>
      <dsp:txXfrm>
        <a:off x="2319705" y="248436"/>
        <a:ext cx="1184298" cy="1184298"/>
      </dsp:txXfrm>
    </dsp:sp>
    <dsp:sp modelId="{BD8D3C11-ECB3-459F-8E0C-37B04E5B2CD2}">
      <dsp:nvSpPr>
        <dsp:cNvPr id="0" name=""/>
        <dsp:cNvSpPr/>
      </dsp:nvSpPr>
      <dsp:spPr>
        <a:xfrm>
          <a:off x="2426148" y="1814009"/>
          <a:ext cx="971413" cy="97141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554909" y="2185477"/>
        <a:ext cx="713891" cy="228477"/>
      </dsp:txXfrm>
    </dsp:sp>
    <dsp:sp modelId="{877FA719-4249-4C78-A0FB-E414A2AA75F9}">
      <dsp:nvSpPr>
        <dsp:cNvPr id="0" name=""/>
        <dsp:cNvSpPr/>
      </dsp:nvSpPr>
      <dsp:spPr>
        <a:xfrm>
          <a:off x="2074429" y="2921420"/>
          <a:ext cx="1674850" cy="1674850"/>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Provider</a:t>
          </a:r>
        </a:p>
      </dsp:txBody>
      <dsp:txXfrm>
        <a:off x="2319705" y="3166696"/>
        <a:ext cx="1184298" cy="1184298"/>
      </dsp:txXfrm>
    </dsp:sp>
    <dsp:sp modelId="{00AF0632-259E-4381-BB98-5895504677C3}">
      <dsp:nvSpPr>
        <dsp:cNvPr id="0" name=""/>
        <dsp:cNvSpPr/>
      </dsp:nvSpPr>
      <dsp:spPr>
        <a:xfrm>
          <a:off x="4000507" y="1988193"/>
          <a:ext cx="532602" cy="6230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000507" y="2112802"/>
        <a:ext cx="372821" cy="373826"/>
      </dsp:txXfrm>
    </dsp:sp>
    <dsp:sp modelId="{B64EA38E-8CE4-40AD-9C54-E7BF81538473}">
      <dsp:nvSpPr>
        <dsp:cNvPr id="0" name=""/>
        <dsp:cNvSpPr/>
      </dsp:nvSpPr>
      <dsp:spPr>
        <a:xfrm>
          <a:off x="4754190" y="624865"/>
          <a:ext cx="3349701" cy="3349701"/>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Partnership</a:t>
          </a:r>
        </a:p>
      </dsp:txBody>
      <dsp:txXfrm>
        <a:off x="5244742" y="1115417"/>
        <a:ext cx="2368597" cy="2368597"/>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E710C5-4A70-4AC9-9608-FA9BC570B0B4}" type="datetimeFigureOut">
              <a:rPr lang="en-US" smtClean="0"/>
              <a:t>8/11/2017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10F98C-E63B-48ED-8768-DC81FE3028E4}" type="slidenum">
              <a:rPr lang="en-US" smtClean="0"/>
              <a:t>‹#›</a:t>
            </a:fld>
            <a:endParaRPr lang="en-US"/>
          </a:p>
        </p:txBody>
      </p:sp>
    </p:spTree>
    <p:extLst>
      <p:ext uri="{BB962C8B-B14F-4D97-AF65-F5344CB8AC3E}">
        <p14:creationId xmlns:p14="http://schemas.microsoft.com/office/powerpoint/2010/main" val="2912103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Stress and trauma rewires the brain</a:t>
            </a:r>
          </a:p>
          <a:p>
            <a:endParaRPr lang="en-US" sz="2800" dirty="0"/>
          </a:p>
          <a:p>
            <a:r>
              <a:rPr lang="en-US" sz="2800" dirty="0"/>
              <a:t>Excessive stress can cause extreme alertness</a:t>
            </a:r>
          </a:p>
          <a:p>
            <a:pPr lvl="2"/>
            <a:r>
              <a:rPr lang="en-US" sz="2000" dirty="0"/>
              <a:t>Hyper arousal-over reaction</a:t>
            </a:r>
          </a:p>
          <a:p>
            <a:pPr lvl="2"/>
            <a:r>
              <a:rPr lang="en-US" sz="2000" dirty="0"/>
              <a:t>Hypo arousal shutdown</a:t>
            </a:r>
          </a:p>
          <a:p>
            <a:r>
              <a:rPr lang="en-US" sz="1200" dirty="0"/>
              <a:t> So in effect trauma causes</a:t>
            </a:r>
            <a:r>
              <a:rPr lang="en-US" sz="1200" baseline="0" dirty="0"/>
              <a:t> us to operate on instinct and not reason.  Instinct is our fast brain</a:t>
            </a:r>
            <a:endParaRPr lang="en-US" sz="1200" dirty="0"/>
          </a:p>
          <a:p>
            <a:endParaRPr lang="en-US" sz="1200" dirty="0"/>
          </a:p>
          <a:p>
            <a:r>
              <a:rPr lang="en-US" dirty="0"/>
              <a:t>I will go into detail about how the trauma causes</a:t>
            </a:r>
            <a:r>
              <a:rPr lang="en-US" baseline="0" dirty="0"/>
              <a:t> us to communicate thru the old brain and generally shuts down the new brain because we are operating in an essential function only mode.   In this mode our cortex region which houses logic is cut off and we are fight flight and or freeze.   Then go into the </a:t>
            </a:r>
            <a:r>
              <a:rPr lang="en-US" baseline="0" dirty="0" err="1"/>
              <a:t>repeative</a:t>
            </a:r>
            <a:r>
              <a:rPr lang="en-US" baseline="0" dirty="0"/>
              <a:t> exposure to trauma which occurs on an ongoing basis in our society especially sets up our clients for failure if as providers we fail to recognize their.  Old brain </a:t>
            </a:r>
            <a:r>
              <a:rPr lang="en-US" baseline="0" dirty="0" err="1"/>
              <a:t>sytems</a:t>
            </a:r>
            <a:r>
              <a:rPr lang="en-US" baseline="0" dirty="0"/>
              <a:t> respond quicker than the conscious brain.  .  </a:t>
            </a:r>
            <a:endParaRPr lang="en-US" dirty="0"/>
          </a:p>
        </p:txBody>
      </p:sp>
      <p:sp>
        <p:nvSpPr>
          <p:cNvPr id="4" name="Slide Number Placeholder 3"/>
          <p:cNvSpPr>
            <a:spLocks noGrp="1"/>
          </p:cNvSpPr>
          <p:nvPr>
            <p:ph type="sldNum" sz="quarter" idx="10"/>
          </p:nvPr>
        </p:nvSpPr>
        <p:spPr/>
        <p:txBody>
          <a:bodyPr/>
          <a:lstStyle/>
          <a:p>
            <a:fld id="{22556306-5390-ED4F-ACF5-543BFAB11E7E}" type="slidenum">
              <a:rPr lang="en-US" smtClean="0"/>
              <a:t>3</a:t>
            </a:fld>
            <a:endParaRPr lang="en-US"/>
          </a:p>
        </p:txBody>
      </p:sp>
    </p:spTree>
    <p:extLst>
      <p:ext uri="{BB962C8B-B14F-4D97-AF65-F5344CB8AC3E}">
        <p14:creationId xmlns:p14="http://schemas.microsoft.com/office/powerpoint/2010/main" val="2079129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haves so graciously helping the have nots?</a:t>
            </a:r>
          </a:p>
        </p:txBody>
      </p:sp>
      <p:sp>
        <p:nvSpPr>
          <p:cNvPr id="4" name="Slide Number Placeholder 3"/>
          <p:cNvSpPr>
            <a:spLocks noGrp="1"/>
          </p:cNvSpPr>
          <p:nvPr>
            <p:ph type="sldNum" sz="quarter" idx="10"/>
          </p:nvPr>
        </p:nvSpPr>
        <p:spPr/>
        <p:txBody>
          <a:bodyPr/>
          <a:lstStyle/>
          <a:p>
            <a:fld id="{B410F98C-E63B-48ED-8768-DC81FE3028E4}" type="slidenum">
              <a:rPr lang="en-US" smtClean="0"/>
              <a:t>30</a:t>
            </a:fld>
            <a:endParaRPr lang="en-US"/>
          </a:p>
        </p:txBody>
      </p:sp>
    </p:spTree>
    <p:extLst>
      <p:ext uri="{BB962C8B-B14F-4D97-AF65-F5344CB8AC3E}">
        <p14:creationId xmlns:p14="http://schemas.microsoft.com/office/powerpoint/2010/main" val="3600088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Funding</a:t>
            </a:r>
            <a:r>
              <a:rPr lang="en-US" baseline="0" dirty="0"/>
              <a:t> sources…</a:t>
            </a:r>
            <a:r>
              <a:rPr lang="en-US" baseline="0" dirty="0" err="1"/>
              <a:t>philantrophy</a:t>
            </a:r>
            <a:r>
              <a:rPr lang="en-US" baseline="0" dirty="0"/>
              <a:t>, governmental aid, BOD (agency boards of directors or other governance </a:t>
            </a:r>
            <a:r>
              <a:rPr lang="en-US" baseline="0" dirty="0" err="1"/>
              <a:t>entitites</a:t>
            </a:r>
            <a:r>
              <a:rPr lang="en-US" baseline="0" dirty="0"/>
              <a:t>) then agencies with their layers of leadership</a:t>
            </a:r>
            <a:r>
              <a:rPr lang="en-US" dirty="0"/>
              <a:t> </a:t>
            </a:r>
          </a:p>
        </p:txBody>
      </p:sp>
      <p:sp>
        <p:nvSpPr>
          <p:cNvPr id="4" name="Slide Number Placeholder 3"/>
          <p:cNvSpPr>
            <a:spLocks noGrp="1"/>
          </p:cNvSpPr>
          <p:nvPr>
            <p:ph type="sldNum" sz="quarter" idx="10"/>
          </p:nvPr>
        </p:nvSpPr>
        <p:spPr/>
        <p:txBody>
          <a:bodyPr/>
          <a:lstStyle/>
          <a:p>
            <a:fld id="{B410F98C-E63B-48ED-8768-DC81FE3028E4}" type="slidenum">
              <a:rPr lang="en-US" smtClean="0"/>
              <a:t>33</a:t>
            </a:fld>
            <a:endParaRPr lang="en-US"/>
          </a:p>
        </p:txBody>
      </p:sp>
    </p:spTree>
    <p:extLst>
      <p:ext uri="{BB962C8B-B14F-4D97-AF65-F5344CB8AC3E}">
        <p14:creationId xmlns:p14="http://schemas.microsoft.com/office/powerpoint/2010/main" val="3250572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Specious…pleasing and or likable</a:t>
            </a:r>
            <a:r>
              <a:rPr lang="en-US" baseline="0" dirty="0"/>
              <a:t> but deceptive…so it seems scientifically based but it is not.  </a:t>
            </a:r>
            <a:r>
              <a:rPr lang="en-US" dirty="0"/>
              <a:t>Well Imbedded in our laws</a:t>
            </a:r>
            <a:r>
              <a:rPr lang="en-US" baseline="0" dirty="0"/>
              <a:t> specifically the naturalization act of 1790 which declared that all free white men of good standing were only individuals eligible for citizenship the constitutional congress did the 3/5 compromise that for all practical proposes counted AA as cattle and not as a whole human and the native Americans and Latinos of Mexico of course were not considered citizens either so stamped from the beginning of our nation the slant to advantage whites as the expense of nonwhites was being codified into our institutional heritage. </a:t>
            </a:r>
            <a:endParaRPr lang="en-US" dirty="0"/>
          </a:p>
        </p:txBody>
      </p:sp>
      <p:sp>
        <p:nvSpPr>
          <p:cNvPr id="4" name="Slide Number Placeholder 3"/>
          <p:cNvSpPr>
            <a:spLocks noGrp="1"/>
          </p:cNvSpPr>
          <p:nvPr>
            <p:ph type="sldNum" sz="quarter" idx="10"/>
          </p:nvPr>
        </p:nvSpPr>
        <p:spPr/>
        <p:txBody>
          <a:bodyPr/>
          <a:lstStyle/>
          <a:p>
            <a:fld id="{B410F98C-E63B-48ED-8768-DC81FE3028E4}" type="slidenum">
              <a:rPr lang="en-US" smtClean="0"/>
              <a:t>35</a:t>
            </a:fld>
            <a:endParaRPr lang="en-US"/>
          </a:p>
        </p:txBody>
      </p:sp>
    </p:spTree>
    <p:extLst>
      <p:ext uri="{BB962C8B-B14F-4D97-AF65-F5344CB8AC3E}">
        <p14:creationId xmlns:p14="http://schemas.microsoft.com/office/powerpoint/2010/main" val="2202753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proposing that the mindset shift is the innovation that could lead to improved engagement.  Client deficits…how can you undergird and support to enhance, clients as victims</a:t>
            </a:r>
          </a:p>
        </p:txBody>
      </p:sp>
      <p:sp>
        <p:nvSpPr>
          <p:cNvPr id="4" name="Slide Number Placeholder 3"/>
          <p:cNvSpPr>
            <a:spLocks noGrp="1"/>
          </p:cNvSpPr>
          <p:nvPr>
            <p:ph type="sldNum" sz="quarter" idx="10"/>
          </p:nvPr>
        </p:nvSpPr>
        <p:spPr/>
        <p:txBody>
          <a:bodyPr/>
          <a:lstStyle/>
          <a:p>
            <a:fld id="{B410F98C-E63B-48ED-8768-DC81FE3028E4}" type="slidenum">
              <a:rPr lang="en-US" smtClean="0"/>
              <a:t>38</a:t>
            </a:fld>
            <a:endParaRPr lang="en-US"/>
          </a:p>
        </p:txBody>
      </p:sp>
    </p:spTree>
    <p:extLst>
      <p:ext uri="{BB962C8B-B14F-4D97-AF65-F5344CB8AC3E}">
        <p14:creationId xmlns:p14="http://schemas.microsoft.com/office/powerpoint/2010/main" val="371678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0F98C-E63B-48ED-8768-DC81FE3028E4}" type="slidenum">
              <a:rPr lang="en-US" smtClean="0"/>
              <a:t>5</a:t>
            </a:fld>
            <a:endParaRPr lang="en-US"/>
          </a:p>
        </p:txBody>
      </p:sp>
    </p:spTree>
    <p:extLst>
      <p:ext uri="{BB962C8B-B14F-4D97-AF65-F5344CB8AC3E}">
        <p14:creationId xmlns:p14="http://schemas.microsoft.com/office/powerpoint/2010/main" val="2538466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substitute</a:t>
            </a:r>
            <a:r>
              <a:rPr lang="en-US" baseline="0" dirty="0"/>
              <a:t> a natural or man made disaster and understand that one who has been exposed to trauma repeatedly and is vulnerable is unable to bounce back when the tide </a:t>
            </a:r>
            <a:r>
              <a:rPr lang="en-US" baseline="0" dirty="0" err="1"/>
              <a:t>rescedes</a:t>
            </a:r>
            <a:r>
              <a:rPr lang="en-US" baseline="0" dirty="0"/>
              <a:t>.  </a:t>
            </a:r>
            <a:endParaRPr lang="en-US" dirty="0"/>
          </a:p>
        </p:txBody>
      </p:sp>
      <p:sp>
        <p:nvSpPr>
          <p:cNvPr id="4" name="Slide Number Placeholder 3"/>
          <p:cNvSpPr>
            <a:spLocks noGrp="1"/>
          </p:cNvSpPr>
          <p:nvPr>
            <p:ph type="sldNum" sz="quarter" idx="10"/>
          </p:nvPr>
        </p:nvSpPr>
        <p:spPr/>
        <p:txBody>
          <a:bodyPr/>
          <a:lstStyle/>
          <a:p>
            <a:fld id="{B410F98C-E63B-48ED-8768-DC81FE3028E4}" type="slidenum">
              <a:rPr lang="en-US" smtClean="0"/>
              <a:t>6</a:t>
            </a:fld>
            <a:endParaRPr lang="en-US"/>
          </a:p>
        </p:txBody>
      </p:sp>
    </p:spTree>
    <p:extLst>
      <p:ext uri="{BB962C8B-B14F-4D97-AF65-F5344CB8AC3E}">
        <p14:creationId xmlns:p14="http://schemas.microsoft.com/office/powerpoint/2010/main" val="1664597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a:t>
            </a:r>
            <a:r>
              <a:rPr lang="en-US" baseline="0" dirty="0"/>
              <a:t> racism as a rational to oppress nonwhites.  </a:t>
            </a:r>
            <a:r>
              <a:rPr lang="en-US" dirty="0"/>
              <a:t>Graphically</a:t>
            </a:r>
            <a:r>
              <a:rPr lang="en-US" baseline="0" dirty="0"/>
              <a:t> showing h</a:t>
            </a:r>
            <a:r>
              <a:rPr lang="en-US" dirty="0"/>
              <a:t>ow historical trauma facilitates</a:t>
            </a:r>
            <a:r>
              <a:rPr lang="en-US" baseline="0" dirty="0"/>
              <a:t> a collective </a:t>
            </a:r>
            <a:r>
              <a:rPr lang="en-US" dirty="0"/>
              <a:t>a loss of power by the targeted group.  The oppressors</a:t>
            </a:r>
            <a:r>
              <a:rPr lang="en-US" baseline="0" dirty="0"/>
              <a:t> believe they are superior and create systems that reinforce and affirm that thought at the expense of the targeted group.  The bystanders benefit from the </a:t>
            </a:r>
            <a:r>
              <a:rPr lang="en-US" baseline="0" dirty="0" err="1"/>
              <a:t>privledges</a:t>
            </a:r>
            <a:r>
              <a:rPr lang="en-US" baseline="0" dirty="0"/>
              <a:t> that are accrued </a:t>
            </a:r>
            <a:r>
              <a:rPr lang="en-US" dirty="0"/>
              <a:t> because the structural systems and policies put in place to benefit the dominant group.  </a:t>
            </a:r>
            <a:r>
              <a:rPr lang="en-US" baseline="0" dirty="0"/>
              <a:t>It’s the speciousness of the race theory that supports and validates the oppression</a:t>
            </a:r>
            <a:r>
              <a:rPr lang="en-US" dirty="0"/>
              <a:t>!  White</a:t>
            </a:r>
            <a:r>
              <a:rPr lang="en-US" baseline="0" dirty="0"/>
              <a:t> is superior and all things nonwhite inferior.  So the targeted group’s oppression leads to internalized racial inferiority and the dominant group along with bystanders develop internalized racial superiority.  Thereby a cycle is set in place that continuously and </a:t>
            </a:r>
            <a:r>
              <a:rPr lang="en-US" baseline="0" dirty="0" err="1"/>
              <a:t>intergenerationally</a:t>
            </a:r>
            <a:r>
              <a:rPr lang="en-US" baseline="0" dirty="0"/>
              <a:t> reduces the power of the targeted group and creates a dynamic that they are the problem because they are not white…..so they must be rescued.</a:t>
            </a:r>
            <a:endParaRPr lang="en-US" dirty="0"/>
          </a:p>
        </p:txBody>
      </p:sp>
      <p:sp>
        <p:nvSpPr>
          <p:cNvPr id="4" name="Slide Number Placeholder 3"/>
          <p:cNvSpPr>
            <a:spLocks noGrp="1"/>
          </p:cNvSpPr>
          <p:nvPr>
            <p:ph type="sldNum" sz="quarter" idx="10"/>
          </p:nvPr>
        </p:nvSpPr>
        <p:spPr/>
        <p:txBody>
          <a:bodyPr/>
          <a:lstStyle/>
          <a:p>
            <a:fld id="{B410F98C-E63B-48ED-8768-DC81FE3028E4}" type="slidenum">
              <a:rPr lang="en-US" smtClean="0"/>
              <a:t>9</a:t>
            </a:fld>
            <a:endParaRPr lang="en-US"/>
          </a:p>
        </p:txBody>
      </p:sp>
    </p:spTree>
    <p:extLst>
      <p:ext uri="{BB962C8B-B14F-4D97-AF65-F5344CB8AC3E}">
        <p14:creationId xmlns:p14="http://schemas.microsoft.com/office/powerpoint/2010/main" val="3919743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Consider outreach and marketing as a tool to engagement and innovation as partnership….start with the thought of them as partners and not victims explore from onset in program conception and design</a:t>
            </a:r>
          </a:p>
          <a:p>
            <a:endParaRPr lang="en-US" dirty="0"/>
          </a:p>
        </p:txBody>
      </p:sp>
      <p:sp>
        <p:nvSpPr>
          <p:cNvPr id="4" name="Slide Number Placeholder 3"/>
          <p:cNvSpPr>
            <a:spLocks noGrp="1"/>
          </p:cNvSpPr>
          <p:nvPr>
            <p:ph type="sldNum" sz="quarter" idx="10"/>
          </p:nvPr>
        </p:nvSpPr>
        <p:spPr/>
        <p:txBody>
          <a:bodyPr/>
          <a:lstStyle/>
          <a:p>
            <a:fld id="{B410F98C-E63B-48ED-8768-DC81FE3028E4}" type="slidenum">
              <a:rPr lang="en-US" smtClean="0"/>
              <a:t>14</a:t>
            </a:fld>
            <a:endParaRPr lang="en-US"/>
          </a:p>
        </p:txBody>
      </p:sp>
    </p:spTree>
    <p:extLst>
      <p:ext uri="{BB962C8B-B14F-4D97-AF65-F5344CB8AC3E}">
        <p14:creationId xmlns:p14="http://schemas.microsoft.com/office/powerpoint/2010/main" val="2075299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Focusing on</a:t>
            </a:r>
            <a:r>
              <a:rPr lang="en-US" baseline="0" dirty="0"/>
              <a:t> humanity of clients and providers tears down the false notion of race which divides us.  Goal is to build community and support that undergird natural systems of clients.  How do we support clients in achieving what they want for their children and families?</a:t>
            </a:r>
            <a:endParaRPr lang="en-US" dirty="0"/>
          </a:p>
        </p:txBody>
      </p:sp>
      <p:sp>
        <p:nvSpPr>
          <p:cNvPr id="4" name="Slide Number Placeholder 3"/>
          <p:cNvSpPr>
            <a:spLocks noGrp="1"/>
          </p:cNvSpPr>
          <p:nvPr>
            <p:ph type="sldNum" sz="quarter" idx="10"/>
          </p:nvPr>
        </p:nvSpPr>
        <p:spPr/>
        <p:txBody>
          <a:bodyPr/>
          <a:lstStyle/>
          <a:p>
            <a:fld id="{B410F98C-E63B-48ED-8768-DC81FE3028E4}" type="slidenum">
              <a:rPr lang="en-US" smtClean="0"/>
              <a:t>18</a:t>
            </a:fld>
            <a:endParaRPr lang="en-US"/>
          </a:p>
        </p:txBody>
      </p:sp>
    </p:spTree>
    <p:extLst>
      <p:ext uri="{BB962C8B-B14F-4D97-AF65-F5344CB8AC3E}">
        <p14:creationId xmlns:p14="http://schemas.microsoft.com/office/powerpoint/2010/main" val="1516743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up using </a:t>
            </a:r>
            <a:r>
              <a:rPr lang="en-US"/>
              <a:t>my triangle</a:t>
            </a:r>
          </a:p>
        </p:txBody>
      </p:sp>
      <p:sp>
        <p:nvSpPr>
          <p:cNvPr id="4" name="Slide Number Placeholder 3"/>
          <p:cNvSpPr>
            <a:spLocks noGrp="1"/>
          </p:cNvSpPr>
          <p:nvPr>
            <p:ph type="sldNum" sz="quarter" idx="10"/>
          </p:nvPr>
        </p:nvSpPr>
        <p:spPr/>
        <p:txBody>
          <a:bodyPr/>
          <a:lstStyle/>
          <a:p>
            <a:fld id="{B410F98C-E63B-48ED-8768-DC81FE3028E4}" type="slidenum">
              <a:rPr lang="en-US" smtClean="0"/>
              <a:t>19</a:t>
            </a:fld>
            <a:endParaRPr lang="en-US"/>
          </a:p>
        </p:txBody>
      </p:sp>
    </p:spTree>
    <p:extLst>
      <p:ext uri="{BB962C8B-B14F-4D97-AF65-F5344CB8AC3E}">
        <p14:creationId xmlns:p14="http://schemas.microsoft.com/office/powerpoint/2010/main" val="1832058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training to</a:t>
            </a:r>
            <a:r>
              <a:rPr lang="en-US" baseline="0" dirty="0"/>
              <a:t> individuals at every level of your organization to address issues of racism and how they negatively impact outcomes. Oftentimes are organizations are white in leadership and nonwhites are hired for jobs with lower levels of authority</a:t>
            </a:r>
            <a:endParaRPr lang="en-US" dirty="0"/>
          </a:p>
        </p:txBody>
      </p:sp>
      <p:sp>
        <p:nvSpPr>
          <p:cNvPr id="4" name="Slide Number Placeholder 3"/>
          <p:cNvSpPr>
            <a:spLocks noGrp="1"/>
          </p:cNvSpPr>
          <p:nvPr>
            <p:ph type="sldNum" sz="quarter" idx="10"/>
          </p:nvPr>
        </p:nvSpPr>
        <p:spPr/>
        <p:txBody>
          <a:bodyPr/>
          <a:lstStyle/>
          <a:p>
            <a:fld id="{B410F98C-E63B-48ED-8768-DC81FE3028E4}" type="slidenum">
              <a:rPr lang="en-US" smtClean="0"/>
              <a:t>24</a:t>
            </a:fld>
            <a:endParaRPr lang="en-US"/>
          </a:p>
        </p:txBody>
      </p:sp>
    </p:spTree>
    <p:extLst>
      <p:ext uri="{BB962C8B-B14F-4D97-AF65-F5344CB8AC3E}">
        <p14:creationId xmlns:p14="http://schemas.microsoft.com/office/powerpoint/2010/main" val="2966284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your </a:t>
            </a:r>
          </a:p>
        </p:txBody>
      </p:sp>
      <p:sp>
        <p:nvSpPr>
          <p:cNvPr id="4" name="Slide Number Placeholder 3"/>
          <p:cNvSpPr>
            <a:spLocks noGrp="1"/>
          </p:cNvSpPr>
          <p:nvPr>
            <p:ph type="sldNum" sz="quarter" idx="10"/>
          </p:nvPr>
        </p:nvSpPr>
        <p:spPr/>
        <p:txBody>
          <a:bodyPr/>
          <a:lstStyle/>
          <a:p>
            <a:fld id="{B410F98C-E63B-48ED-8768-DC81FE3028E4}" type="slidenum">
              <a:rPr lang="en-US" smtClean="0"/>
              <a:t>26</a:t>
            </a:fld>
            <a:endParaRPr lang="en-US"/>
          </a:p>
        </p:txBody>
      </p:sp>
    </p:spTree>
    <p:extLst>
      <p:ext uri="{BB962C8B-B14F-4D97-AF65-F5344CB8AC3E}">
        <p14:creationId xmlns:p14="http://schemas.microsoft.com/office/powerpoint/2010/main" val="3072409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C8329C5F-0F50-4134-96BB-4FDEF8A0084C}" type="datetimeFigureOut">
              <a:rPr lang="en-US" smtClean="0"/>
              <a:t>8/11/2017</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22614033-44F8-49DE-A9B2-8FE137534D22}"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8844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329C5F-0F50-4134-96BB-4FDEF8A0084C}"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14033-44F8-49DE-A9B2-8FE137534D22}" type="slidenum">
              <a:rPr lang="en-US" smtClean="0"/>
              <a:t>‹#›</a:t>
            </a:fld>
            <a:endParaRPr lang="en-US"/>
          </a:p>
        </p:txBody>
      </p:sp>
    </p:spTree>
    <p:extLst>
      <p:ext uri="{BB962C8B-B14F-4D97-AF65-F5344CB8AC3E}">
        <p14:creationId xmlns:p14="http://schemas.microsoft.com/office/powerpoint/2010/main" val="2225021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329C5F-0F50-4134-96BB-4FDEF8A0084C}"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14033-44F8-49DE-A9B2-8FE137534D22}" type="slidenum">
              <a:rPr lang="en-US" smtClean="0"/>
              <a:t>‹#›</a:t>
            </a:fld>
            <a:endParaRPr lang="en-US"/>
          </a:p>
        </p:txBody>
      </p:sp>
    </p:spTree>
    <p:extLst>
      <p:ext uri="{BB962C8B-B14F-4D97-AF65-F5344CB8AC3E}">
        <p14:creationId xmlns:p14="http://schemas.microsoft.com/office/powerpoint/2010/main" val="1542970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329C5F-0F50-4134-96BB-4FDEF8A0084C}"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14033-44F8-49DE-A9B2-8FE137534D22}" type="slidenum">
              <a:rPr lang="en-US" smtClean="0"/>
              <a:t>‹#›</a:t>
            </a:fld>
            <a:endParaRPr lang="en-US"/>
          </a:p>
        </p:txBody>
      </p:sp>
    </p:spTree>
    <p:extLst>
      <p:ext uri="{BB962C8B-B14F-4D97-AF65-F5344CB8AC3E}">
        <p14:creationId xmlns:p14="http://schemas.microsoft.com/office/powerpoint/2010/main" val="3671980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C8329C5F-0F50-4134-96BB-4FDEF8A0084C}" type="datetimeFigureOut">
              <a:rPr lang="en-US" smtClean="0"/>
              <a:t>8/11/2017</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22614033-44F8-49DE-A9B2-8FE137534D22}"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8951771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329C5F-0F50-4134-96BB-4FDEF8A0084C}" type="datetimeFigureOut">
              <a:rPr lang="en-US" smtClean="0"/>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14033-44F8-49DE-A9B2-8FE137534D22}" type="slidenum">
              <a:rPr lang="en-US" smtClean="0"/>
              <a:t>‹#›</a:t>
            </a:fld>
            <a:endParaRPr lang="en-US"/>
          </a:p>
        </p:txBody>
      </p:sp>
    </p:spTree>
    <p:extLst>
      <p:ext uri="{BB962C8B-B14F-4D97-AF65-F5344CB8AC3E}">
        <p14:creationId xmlns:p14="http://schemas.microsoft.com/office/powerpoint/2010/main" val="195055904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329C5F-0F50-4134-96BB-4FDEF8A0084C}" type="datetimeFigureOut">
              <a:rPr lang="en-US" smtClean="0"/>
              <a:t>8/11/2017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614033-44F8-49DE-A9B2-8FE137534D22}" type="slidenum">
              <a:rPr lang="en-US" smtClean="0"/>
              <a:t>‹#›</a:t>
            </a:fld>
            <a:endParaRPr lang="en-US"/>
          </a:p>
        </p:txBody>
      </p:sp>
    </p:spTree>
    <p:extLst>
      <p:ext uri="{BB962C8B-B14F-4D97-AF65-F5344CB8AC3E}">
        <p14:creationId xmlns:p14="http://schemas.microsoft.com/office/powerpoint/2010/main" val="145926704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329C5F-0F50-4134-96BB-4FDEF8A0084C}" type="datetimeFigureOut">
              <a:rPr lang="en-US" smtClean="0"/>
              <a:t>8/11/2017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14033-44F8-49DE-A9B2-8FE137534D22}" type="slidenum">
              <a:rPr lang="en-US" smtClean="0"/>
              <a:t>‹#›</a:t>
            </a:fld>
            <a:endParaRPr lang="en-US"/>
          </a:p>
        </p:txBody>
      </p:sp>
    </p:spTree>
    <p:extLst>
      <p:ext uri="{BB962C8B-B14F-4D97-AF65-F5344CB8AC3E}">
        <p14:creationId xmlns:p14="http://schemas.microsoft.com/office/powerpoint/2010/main" val="3381042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329C5F-0F50-4134-96BB-4FDEF8A0084C}" type="datetimeFigureOut">
              <a:rPr lang="en-US" smtClean="0"/>
              <a:t>8/11/2017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14033-44F8-49DE-A9B2-8FE137534D22}" type="slidenum">
              <a:rPr lang="en-US" smtClean="0"/>
              <a:t>‹#›</a:t>
            </a:fld>
            <a:endParaRPr lang="en-US"/>
          </a:p>
        </p:txBody>
      </p:sp>
    </p:spTree>
    <p:extLst>
      <p:ext uri="{BB962C8B-B14F-4D97-AF65-F5344CB8AC3E}">
        <p14:creationId xmlns:p14="http://schemas.microsoft.com/office/powerpoint/2010/main" val="916918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C8329C5F-0F50-4134-96BB-4FDEF8A0084C}" type="datetimeFigureOut">
              <a:rPr lang="en-US" smtClean="0"/>
              <a:t>8/11/2017</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22614033-44F8-49DE-A9B2-8FE137534D22}"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46952992"/>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C8329C5F-0F50-4134-96BB-4FDEF8A0084C}" type="datetimeFigureOut">
              <a:rPr lang="en-US" smtClean="0"/>
              <a:t>8/11/2017</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22614033-44F8-49DE-A9B2-8FE137534D22}" type="slidenum">
              <a:rPr lang="en-US" smtClean="0"/>
              <a:t>‹#›</a:t>
            </a:fld>
            <a:endParaRPr lang="en-US"/>
          </a:p>
        </p:txBody>
      </p:sp>
    </p:spTree>
    <p:extLst>
      <p:ext uri="{BB962C8B-B14F-4D97-AF65-F5344CB8AC3E}">
        <p14:creationId xmlns:p14="http://schemas.microsoft.com/office/powerpoint/2010/main" val="400790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C8329C5F-0F50-4134-96BB-4FDEF8A0084C}" type="datetimeFigureOut">
              <a:rPr lang="en-US" smtClean="0"/>
              <a:t>8/11/2017</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22614033-44F8-49DE-A9B2-8FE137534D22}"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2875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8523" y="1098388"/>
            <a:ext cx="10318418" cy="4394988"/>
          </a:xfrm>
        </p:spPr>
        <p:txBody>
          <a:bodyPr/>
          <a:lstStyle/>
          <a:p>
            <a:r>
              <a:rPr lang="en-US" sz="4400" dirty="0"/>
              <a:t>Tapping into the Diversity of Disaster Impacted Communities</a:t>
            </a:r>
          </a:p>
        </p:txBody>
      </p:sp>
      <p:sp>
        <p:nvSpPr>
          <p:cNvPr id="3" name="Subtitle 2"/>
          <p:cNvSpPr>
            <a:spLocks noGrp="1"/>
          </p:cNvSpPr>
          <p:nvPr>
            <p:ph type="subTitle" idx="1"/>
          </p:nvPr>
        </p:nvSpPr>
        <p:spPr>
          <a:xfrm>
            <a:off x="2215045" y="5700712"/>
            <a:ext cx="8045373" cy="1020763"/>
          </a:xfrm>
        </p:spPr>
        <p:txBody>
          <a:bodyPr>
            <a:normAutofit fontScale="47500" lnSpcReduction="20000"/>
          </a:bodyPr>
          <a:lstStyle/>
          <a:p>
            <a:r>
              <a:rPr lang="en-US" dirty="0">
                <a:solidFill>
                  <a:srgbClr val="C00000"/>
                </a:solidFill>
              </a:rPr>
              <a:t>Maureen Joseph, MSW</a:t>
            </a:r>
          </a:p>
          <a:p>
            <a:r>
              <a:rPr lang="en-US" dirty="0">
                <a:solidFill>
                  <a:srgbClr val="C00000"/>
                </a:solidFill>
              </a:rPr>
              <a:t>transspirellc@gmail.com</a:t>
            </a:r>
          </a:p>
          <a:p>
            <a:r>
              <a:rPr lang="en-US" dirty="0">
                <a:solidFill>
                  <a:srgbClr val="C00000"/>
                </a:solidFill>
              </a:rPr>
              <a:t>Terrorism and Disaster Coalition for Child and Family Resilience</a:t>
            </a:r>
          </a:p>
          <a:p>
            <a:r>
              <a:rPr lang="en-US" dirty="0">
                <a:solidFill>
                  <a:srgbClr val="C00000"/>
                </a:solidFill>
              </a:rPr>
              <a:t>August  11, 2017</a:t>
            </a:r>
            <a:endParaRPr lang="en-US" dirty="0"/>
          </a:p>
        </p:txBody>
      </p:sp>
    </p:spTree>
    <p:extLst>
      <p:ext uri="{BB962C8B-B14F-4D97-AF65-F5344CB8AC3E}">
        <p14:creationId xmlns:p14="http://schemas.microsoft.com/office/powerpoint/2010/main" val="109014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Historical Trauma Theory Explained 4 Assumptions……</a:t>
            </a:r>
            <a:r>
              <a:rPr lang="en-US" sz="2800" dirty="0"/>
              <a:t>(</a:t>
            </a:r>
            <a:r>
              <a:rPr lang="en-US" sz="2800" dirty="0" err="1"/>
              <a:t>Sotero</a:t>
            </a:r>
            <a:r>
              <a:rPr lang="en-US" sz="2800" dirty="0"/>
              <a:t> 2006)</a:t>
            </a:r>
            <a:endParaRPr lang="en-US" dirty="0"/>
          </a:p>
        </p:txBody>
      </p:sp>
      <p:sp>
        <p:nvSpPr>
          <p:cNvPr id="3" name="Content Placeholder 2"/>
          <p:cNvSpPr>
            <a:spLocks noGrp="1"/>
          </p:cNvSpPr>
          <p:nvPr>
            <p:ph idx="1"/>
          </p:nvPr>
        </p:nvSpPr>
        <p:spPr>
          <a:xfrm>
            <a:off x="1251678" y="1752600"/>
            <a:ext cx="10178322" cy="5105399"/>
          </a:xfrm>
        </p:spPr>
        <p:txBody>
          <a:bodyPr>
            <a:normAutofit/>
          </a:bodyPr>
          <a:lstStyle/>
          <a:p>
            <a:r>
              <a:rPr lang="en-US" dirty="0">
                <a:solidFill>
                  <a:srgbClr val="C00000"/>
                </a:solidFill>
              </a:rPr>
              <a:t>Mass trauma is deliberately and systematically inflicted on a targeted population by a subjugating majority population based upon the thought that they are inferior and unworthy of human treatment</a:t>
            </a:r>
          </a:p>
          <a:p>
            <a:endParaRPr lang="en-US" dirty="0">
              <a:solidFill>
                <a:srgbClr val="C00000"/>
              </a:solidFill>
            </a:endParaRPr>
          </a:p>
          <a:p>
            <a:r>
              <a:rPr lang="en-US" dirty="0">
                <a:solidFill>
                  <a:schemeClr val="tx2">
                    <a:lumMod val="90000"/>
                    <a:lumOff val="10000"/>
                  </a:schemeClr>
                </a:solidFill>
              </a:rPr>
              <a:t>Trauma is not limited to a single catastrophic  event, but continues over an extended period of time</a:t>
            </a:r>
          </a:p>
          <a:p>
            <a:endParaRPr lang="en-US" dirty="0">
              <a:solidFill>
                <a:srgbClr val="C00000"/>
              </a:solidFill>
            </a:endParaRPr>
          </a:p>
          <a:p>
            <a:r>
              <a:rPr lang="en-US" dirty="0">
                <a:solidFill>
                  <a:srgbClr val="C00000"/>
                </a:solidFill>
              </a:rPr>
              <a:t>Traumatic events reverberate throughout the population, creating a universal experience of trauma and,</a:t>
            </a:r>
          </a:p>
          <a:p>
            <a:endParaRPr lang="en-US" dirty="0">
              <a:solidFill>
                <a:srgbClr val="C00000"/>
              </a:solidFill>
            </a:endParaRPr>
          </a:p>
          <a:p>
            <a:r>
              <a:rPr lang="en-US" dirty="0">
                <a:solidFill>
                  <a:schemeClr val="tx2">
                    <a:lumMod val="90000"/>
                    <a:lumOff val="10000"/>
                  </a:schemeClr>
                </a:solidFill>
              </a:rPr>
              <a:t>The magnitude of trauma experience derails the population from its natural projected historical course, resulting in a legacy of physical, psychological social and economic disparities that persist across generations….</a:t>
            </a:r>
          </a:p>
          <a:p>
            <a:endParaRPr lang="en-US" dirty="0"/>
          </a:p>
        </p:txBody>
      </p:sp>
    </p:spTree>
    <p:extLst>
      <p:ext uri="{BB962C8B-B14F-4D97-AF65-F5344CB8AC3E}">
        <p14:creationId xmlns:p14="http://schemas.microsoft.com/office/powerpoint/2010/main" val="2826540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Examples of Historical Trauma on  Targeted Populations</a:t>
            </a:r>
          </a:p>
        </p:txBody>
      </p:sp>
      <p:sp>
        <p:nvSpPr>
          <p:cNvPr id="3" name="Content Placeholder 2"/>
          <p:cNvSpPr>
            <a:spLocks noGrp="1"/>
          </p:cNvSpPr>
          <p:nvPr>
            <p:ph idx="1"/>
          </p:nvPr>
        </p:nvSpPr>
        <p:spPr/>
        <p:txBody>
          <a:bodyPr/>
          <a:lstStyle/>
          <a:p>
            <a:endParaRPr lang="en-US" dirty="0"/>
          </a:p>
          <a:p>
            <a:r>
              <a:rPr lang="en-US" sz="2800" dirty="0">
                <a:solidFill>
                  <a:srgbClr val="C00000"/>
                </a:solidFill>
              </a:rPr>
              <a:t>Native American historical losses of land, family, population and culture</a:t>
            </a:r>
          </a:p>
          <a:p>
            <a:r>
              <a:rPr lang="en-US" sz="2800" dirty="0">
                <a:solidFill>
                  <a:schemeClr val="tx2">
                    <a:lumMod val="90000"/>
                    <a:lumOff val="10000"/>
                  </a:schemeClr>
                </a:solidFill>
              </a:rPr>
              <a:t>Hundreds of years of enslavement of African Americans for free labor</a:t>
            </a:r>
          </a:p>
          <a:p>
            <a:r>
              <a:rPr lang="en-US" sz="2800" dirty="0">
                <a:solidFill>
                  <a:srgbClr val="C00000"/>
                </a:solidFill>
              </a:rPr>
              <a:t>Exploitation of Latin Americans for cheap labor</a:t>
            </a:r>
          </a:p>
          <a:p>
            <a:endParaRPr lang="en-US" sz="2800" dirty="0">
              <a:solidFill>
                <a:srgbClr val="C00000"/>
              </a:solidFill>
            </a:endParaRPr>
          </a:p>
        </p:txBody>
      </p:sp>
    </p:spTree>
    <p:extLst>
      <p:ext uri="{BB962C8B-B14F-4D97-AF65-F5344CB8AC3E}">
        <p14:creationId xmlns:p14="http://schemas.microsoft.com/office/powerpoint/2010/main" val="3406215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solidFill>
                  <a:schemeClr val="tx2">
                    <a:lumMod val="90000"/>
                    <a:lumOff val="10000"/>
                  </a:schemeClr>
                </a:solidFill>
              </a:rPr>
              <a:t>By Products of Historical Trauma that Sustains the Cycle of  Victimization</a:t>
            </a:r>
          </a:p>
        </p:txBody>
      </p:sp>
      <p:sp>
        <p:nvSpPr>
          <p:cNvPr id="3" name="Content Placeholder 2"/>
          <p:cNvSpPr>
            <a:spLocks noGrp="1"/>
          </p:cNvSpPr>
          <p:nvPr>
            <p:ph idx="1"/>
          </p:nvPr>
        </p:nvSpPr>
        <p:spPr>
          <a:xfrm>
            <a:off x="1251678" y="1874517"/>
            <a:ext cx="10178322" cy="4785363"/>
          </a:xfrm>
        </p:spPr>
        <p:txBody>
          <a:bodyPr>
            <a:normAutofit fontScale="62500" lnSpcReduction="20000"/>
          </a:bodyPr>
          <a:lstStyle/>
          <a:p>
            <a:pPr marL="521208" indent="0">
              <a:spcBef>
                <a:spcPts val="672"/>
              </a:spcBef>
              <a:buNone/>
            </a:pPr>
            <a:r>
              <a:rPr lang="en-US" sz="2900" dirty="0">
                <a:solidFill>
                  <a:srgbClr val="C00000"/>
                </a:solidFill>
                <a:latin typeface="Calibri" panose="020F0502020204030204" pitchFamily="34" charset="0"/>
              </a:rPr>
              <a:t>	</a:t>
            </a:r>
            <a:endParaRPr lang="en-US" sz="2900" dirty="0">
              <a:solidFill>
                <a:srgbClr val="C00000"/>
              </a:solidFill>
            </a:endParaRPr>
          </a:p>
          <a:p>
            <a:pPr marL="521208" indent="0">
              <a:spcBef>
                <a:spcPts val="672"/>
              </a:spcBef>
              <a:buNone/>
            </a:pPr>
            <a:r>
              <a:rPr lang="en-US" sz="2900" dirty="0">
                <a:solidFill>
                  <a:srgbClr val="C00000"/>
                </a:solidFill>
                <a:latin typeface="Calibri" panose="020F0502020204030204" pitchFamily="34" charset="0"/>
              </a:rPr>
              <a:t>Internalized Racial Oppression…targeted population turning negative societal messages inward and internalizing inferiority and dominant culture turning societal positively reinforced messages inward and internalizing superiority. (</a:t>
            </a:r>
            <a:r>
              <a:rPr lang="en-US" sz="2900" dirty="0" err="1">
                <a:solidFill>
                  <a:srgbClr val="C00000"/>
                </a:solidFill>
                <a:latin typeface="Calibri" panose="020F0502020204030204" pitchFamily="34" charset="0"/>
              </a:rPr>
              <a:t>Pyles</a:t>
            </a:r>
            <a:r>
              <a:rPr lang="en-US" sz="2900" dirty="0">
                <a:solidFill>
                  <a:srgbClr val="C00000"/>
                </a:solidFill>
                <a:latin typeface="Calibri" panose="020F0502020204030204" pitchFamily="34" charset="0"/>
              </a:rPr>
              <a:t> 2014)</a:t>
            </a:r>
          </a:p>
          <a:p>
            <a:pPr marL="521208" indent="0">
              <a:spcBef>
                <a:spcPts val="672"/>
              </a:spcBef>
              <a:buNone/>
            </a:pPr>
            <a:endParaRPr lang="en-US" sz="2900" dirty="0">
              <a:solidFill>
                <a:srgbClr val="C00000"/>
              </a:solidFill>
              <a:latin typeface="Calibri" panose="020F0502020204030204" pitchFamily="34" charset="0"/>
            </a:endParaRPr>
          </a:p>
          <a:p>
            <a:pPr marL="521208" indent="0">
              <a:spcBef>
                <a:spcPts val="672"/>
              </a:spcBef>
              <a:buNone/>
            </a:pPr>
            <a:r>
              <a:rPr lang="en-US" sz="2900" dirty="0">
                <a:solidFill>
                  <a:schemeClr val="tx2">
                    <a:lumMod val="90000"/>
                    <a:lumOff val="10000"/>
                  </a:schemeClr>
                </a:solidFill>
                <a:latin typeface="Calibri" panose="020F0502020204030204" pitchFamily="34" charset="0"/>
              </a:rPr>
              <a:t>Implicit Bias….unconscious automatic prejudicial judgement. </a:t>
            </a:r>
          </a:p>
          <a:p>
            <a:pPr marL="521208" indent="0">
              <a:spcBef>
                <a:spcPts val="672"/>
              </a:spcBef>
              <a:buNone/>
            </a:pPr>
            <a:r>
              <a:rPr lang="en-US" sz="2900" dirty="0">
                <a:solidFill>
                  <a:schemeClr val="tx2">
                    <a:lumMod val="90000"/>
                    <a:lumOff val="10000"/>
                  </a:schemeClr>
                </a:solidFill>
                <a:latin typeface="Calibri" panose="020F0502020204030204" pitchFamily="34" charset="0"/>
              </a:rPr>
              <a:t>	(Stanford Encyclopedia of Philosophy)	</a:t>
            </a:r>
          </a:p>
          <a:p>
            <a:pPr marL="521208" indent="0">
              <a:spcBef>
                <a:spcPts val="672"/>
              </a:spcBef>
              <a:buNone/>
            </a:pPr>
            <a:r>
              <a:rPr lang="en-US" sz="2900" dirty="0">
                <a:solidFill>
                  <a:srgbClr val="C00000"/>
                </a:solidFill>
                <a:latin typeface="Calibri" panose="020F0502020204030204" pitchFamily="34" charset="0"/>
              </a:rPr>
              <a:t>	</a:t>
            </a:r>
            <a:endParaRPr lang="en-US" sz="2900" dirty="0">
              <a:solidFill>
                <a:srgbClr val="C00000"/>
              </a:solidFill>
            </a:endParaRPr>
          </a:p>
          <a:p>
            <a:pPr marL="521208" indent="0">
              <a:spcBef>
                <a:spcPts val="672"/>
              </a:spcBef>
              <a:buNone/>
            </a:pPr>
            <a:r>
              <a:rPr lang="en-US" sz="2900" dirty="0">
                <a:solidFill>
                  <a:srgbClr val="C00000"/>
                </a:solidFill>
                <a:latin typeface="Calibri" panose="020F0502020204030204" pitchFamily="34" charset="0"/>
              </a:rPr>
              <a:t>Stereotypes….generalization and oversimplification of a ethnic groups or race’s traits.</a:t>
            </a:r>
          </a:p>
          <a:p>
            <a:pPr marL="521208" indent="0">
              <a:spcBef>
                <a:spcPts val="672"/>
              </a:spcBef>
            </a:pPr>
            <a:endParaRPr lang="en-US" sz="2900" dirty="0">
              <a:solidFill>
                <a:srgbClr val="C00000"/>
              </a:solidFill>
              <a:latin typeface="Calibri" panose="020F0502020204030204" pitchFamily="34" charset="0"/>
            </a:endParaRPr>
          </a:p>
          <a:p>
            <a:pPr marL="521208" indent="0">
              <a:spcBef>
                <a:spcPts val="672"/>
              </a:spcBef>
              <a:buNone/>
            </a:pPr>
            <a:r>
              <a:rPr lang="en-US" sz="2900" dirty="0">
                <a:solidFill>
                  <a:schemeClr val="tx2">
                    <a:lumMod val="90000"/>
                    <a:lumOff val="10000"/>
                  </a:schemeClr>
                </a:solidFill>
                <a:latin typeface="Calibri" panose="020F0502020204030204" pitchFamily="34" charset="0"/>
              </a:rPr>
              <a:t>Institutional Racism……discrimination based on social caste systems occurring in an organization or institution.	</a:t>
            </a:r>
          </a:p>
          <a:p>
            <a:pPr marL="521208" indent="0">
              <a:spcBef>
                <a:spcPts val="672"/>
              </a:spcBef>
              <a:buNone/>
            </a:pPr>
            <a:endParaRPr lang="en-US" sz="2900" dirty="0">
              <a:solidFill>
                <a:srgbClr val="C00000"/>
              </a:solidFill>
              <a:latin typeface="Calibri" panose="020F0502020204030204" pitchFamily="34" charset="0"/>
            </a:endParaRPr>
          </a:p>
          <a:p>
            <a:pPr marL="521208" indent="0">
              <a:spcBef>
                <a:spcPts val="672"/>
              </a:spcBef>
              <a:buNone/>
            </a:pPr>
            <a:r>
              <a:rPr lang="en-US" sz="2900" dirty="0">
                <a:solidFill>
                  <a:srgbClr val="C00000"/>
                </a:solidFill>
                <a:latin typeface="Calibri" panose="020F0502020204030204" pitchFamily="34" charset="0"/>
              </a:rPr>
              <a:t>Structural Racism…..disadvantage to a targeted group that is imbedded in social, economic and political systems.</a:t>
            </a:r>
          </a:p>
          <a:p>
            <a:pPr marL="521208" indent="0">
              <a:spcBef>
                <a:spcPts val="672"/>
              </a:spcBef>
              <a:buNone/>
            </a:pPr>
            <a:endParaRPr lang="en-US" sz="2900" dirty="0">
              <a:solidFill>
                <a:srgbClr val="C00000"/>
              </a:solidFill>
              <a:latin typeface="Calibri" panose="020F0502020204030204" pitchFamily="34" charset="0"/>
            </a:endParaRPr>
          </a:p>
          <a:p>
            <a:endParaRPr lang="en-US" dirty="0">
              <a:solidFill>
                <a:schemeClr val="tx2">
                  <a:lumMod val="90000"/>
                  <a:lumOff val="10000"/>
                </a:schemeClr>
              </a:solidFill>
            </a:endParaRPr>
          </a:p>
        </p:txBody>
      </p:sp>
    </p:spTree>
    <p:extLst>
      <p:ext uri="{BB962C8B-B14F-4D97-AF65-F5344CB8AC3E}">
        <p14:creationId xmlns:p14="http://schemas.microsoft.com/office/powerpoint/2010/main" val="534640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lumMod val="90000"/>
                    <a:lumOff val="10000"/>
                  </a:schemeClr>
                </a:solidFill>
              </a:rPr>
              <a:t>Why is this significant</a:t>
            </a:r>
            <a:br>
              <a:rPr lang="en-US" dirty="0">
                <a:solidFill>
                  <a:schemeClr val="tx2">
                    <a:lumMod val="90000"/>
                    <a:lumOff val="10000"/>
                  </a:schemeClr>
                </a:solidFill>
              </a:rPr>
            </a:br>
            <a:endParaRPr lang="en-US" dirty="0">
              <a:solidFill>
                <a:schemeClr val="tx2">
                  <a:lumMod val="90000"/>
                  <a:lumOff val="10000"/>
                </a:schemeClr>
              </a:solidFill>
            </a:endParaRPr>
          </a:p>
        </p:txBody>
      </p:sp>
      <p:sp>
        <p:nvSpPr>
          <p:cNvPr id="3" name="Content Placeholder 2"/>
          <p:cNvSpPr>
            <a:spLocks noGrp="1"/>
          </p:cNvSpPr>
          <p:nvPr>
            <p:ph idx="1"/>
          </p:nvPr>
        </p:nvSpPr>
        <p:spPr/>
        <p:txBody>
          <a:bodyPr/>
          <a:lstStyle/>
          <a:p>
            <a:r>
              <a:rPr lang="en-US" dirty="0">
                <a:solidFill>
                  <a:srgbClr val="FF0000"/>
                </a:solidFill>
              </a:rPr>
              <a:t>This approach can serve as a framework to understand the structural inequities built into the fabric of our institutions and the resultant disparities we see in social indicators across racial and ethnic lines….</a:t>
            </a:r>
          </a:p>
          <a:p>
            <a:endParaRPr lang="en-US" dirty="0">
              <a:solidFill>
                <a:srgbClr val="FF0000"/>
              </a:solidFill>
            </a:endParaRPr>
          </a:p>
          <a:p>
            <a:r>
              <a:rPr lang="en-US" dirty="0">
                <a:solidFill>
                  <a:srgbClr val="FF0000"/>
                </a:solidFill>
              </a:rPr>
              <a:t>It also reveals much of the origin of the historical distrust between institutions and targeted  communities that negatively impact engagement…</a:t>
            </a:r>
          </a:p>
          <a:p>
            <a:endParaRPr lang="en-US" dirty="0">
              <a:solidFill>
                <a:srgbClr val="FF0000"/>
              </a:solidFill>
            </a:endParaRPr>
          </a:p>
        </p:txBody>
      </p:sp>
    </p:spTree>
    <p:extLst>
      <p:ext uri="{BB962C8B-B14F-4D97-AF65-F5344CB8AC3E}">
        <p14:creationId xmlns:p14="http://schemas.microsoft.com/office/powerpoint/2010/main" val="713488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11" title="right scallop background shape"/>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4" name="Rectangle 13" title="left edge borde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3" descr="criatividade em nosso dia-a-dia - Sonia Idei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927" y="934660"/>
            <a:ext cx="5978273" cy="4677998"/>
          </a:xfrm>
          <a:prstGeom prst="rect">
            <a:avLst/>
          </a:prstGeom>
        </p:spPr>
      </p:pic>
      <p:sp>
        <p:nvSpPr>
          <p:cNvPr id="2" name="Title 1"/>
          <p:cNvSpPr>
            <a:spLocks noGrp="1"/>
          </p:cNvSpPr>
          <p:nvPr>
            <p:ph type="title"/>
          </p:nvPr>
        </p:nvSpPr>
        <p:spPr>
          <a:xfrm>
            <a:off x="8339328" y="457200"/>
            <a:ext cx="3090672" cy="1197864"/>
          </a:xfrm>
        </p:spPr>
        <p:txBody>
          <a:bodyPr anchor="b">
            <a:normAutofit/>
          </a:bodyPr>
          <a:lstStyle/>
          <a:p>
            <a:r>
              <a:rPr lang="en-US" sz="3600" dirty="0">
                <a:solidFill>
                  <a:schemeClr val="accent1"/>
                </a:solidFill>
              </a:rPr>
              <a:t>MINDSHIFT…..</a:t>
            </a:r>
          </a:p>
        </p:txBody>
      </p:sp>
      <p:sp>
        <p:nvSpPr>
          <p:cNvPr id="3" name="Content Placeholder 2"/>
          <p:cNvSpPr>
            <a:spLocks noGrp="1"/>
          </p:cNvSpPr>
          <p:nvPr>
            <p:ph idx="1"/>
          </p:nvPr>
        </p:nvSpPr>
        <p:spPr>
          <a:xfrm>
            <a:off x="8339328" y="1655065"/>
            <a:ext cx="3090672" cy="4224528"/>
          </a:xfrm>
        </p:spPr>
        <p:txBody>
          <a:bodyPr>
            <a:normAutofit/>
          </a:bodyPr>
          <a:lstStyle/>
          <a:p>
            <a:endParaRPr lang="en-US" sz="1600" dirty="0">
              <a:solidFill>
                <a:schemeClr val="bg1"/>
              </a:solidFill>
            </a:endParaRPr>
          </a:p>
          <a:p>
            <a:r>
              <a:rPr lang="en-US" sz="3200" dirty="0">
                <a:solidFill>
                  <a:srgbClr val="FF0000"/>
                </a:solidFill>
              </a:rPr>
              <a:t>Engagement is achieved through partnerships with vulnerable populations</a:t>
            </a:r>
            <a:endParaRPr lang="en-US" sz="1600" dirty="0">
              <a:solidFill>
                <a:schemeClr val="bg1"/>
              </a:solidFill>
            </a:endParaRPr>
          </a:p>
          <a:p>
            <a:pPr marL="0" indent="0">
              <a:buNone/>
            </a:pPr>
            <a:endParaRPr lang="en-US" sz="1600" dirty="0">
              <a:solidFill>
                <a:schemeClr val="bg1"/>
              </a:solidFill>
            </a:endParaRPr>
          </a:p>
          <a:p>
            <a:pPr marL="0" indent="0">
              <a:buNone/>
            </a:pPr>
            <a:endParaRPr lang="en-US" sz="1600" dirty="0">
              <a:solidFill>
                <a:schemeClr val="bg1"/>
              </a:solidFill>
            </a:endParaRPr>
          </a:p>
        </p:txBody>
      </p:sp>
    </p:spTree>
    <p:extLst>
      <p:ext uri="{BB962C8B-B14F-4D97-AF65-F5344CB8AC3E}">
        <p14:creationId xmlns:p14="http://schemas.microsoft.com/office/powerpoint/2010/main" val="916567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andshake by dear_theophilu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678" y="-58058"/>
            <a:ext cx="10178322" cy="6916057"/>
          </a:xfrm>
          <a:prstGeom prst="rect">
            <a:avLst/>
          </a:prstGeom>
        </p:spPr>
      </p:pic>
      <p:sp>
        <p:nvSpPr>
          <p:cNvPr id="2" name="Title 1"/>
          <p:cNvSpPr>
            <a:spLocks noGrp="1"/>
          </p:cNvSpPr>
          <p:nvPr>
            <p:ph type="title"/>
          </p:nvPr>
        </p:nvSpPr>
        <p:spPr/>
        <p:txBody>
          <a:bodyPr>
            <a:normAutofit fontScale="90000"/>
          </a:bodyPr>
          <a:lstStyle/>
          <a:p>
            <a:r>
              <a:rPr lang="en-US" dirty="0">
                <a:solidFill>
                  <a:srgbClr val="FF0000"/>
                </a:solidFill>
              </a:rPr>
              <a:t>What does a partnership with clients and constituents look like</a:t>
            </a:r>
            <a:br>
              <a:rPr lang="en-US" dirty="0">
                <a:solidFill>
                  <a:srgbClr val="FF0000"/>
                </a:solidFill>
              </a:rPr>
            </a:br>
            <a:endParaRPr lang="en-US" dirty="0"/>
          </a:p>
        </p:txBody>
      </p:sp>
      <p:sp>
        <p:nvSpPr>
          <p:cNvPr id="3" name="Content Placeholder 2"/>
          <p:cNvSpPr>
            <a:spLocks noGrp="1"/>
          </p:cNvSpPr>
          <p:nvPr>
            <p:ph idx="1"/>
          </p:nvPr>
        </p:nvSpPr>
        <p:spPr/>
        <p:txBody>
          <a:bodyPr>
            <a:normAutofit/>
          </a:bodyPr>
          <a:lstStyle/>
          <a:p>
            <a:pPr marL="0" indent="0">
              <a:buNone/>
            </a:pPr>
            <a:r>
              <a:rPr lang="en-US" b="1" dirty="0">
                <a:solidFill>
                  <a:srgbClr val="C00000"/>
                </a:solidFill>
              </a:rPr>
              <a:t>This shift in perception creates a shift in relationship</a:t>
            </a:r>
          </a:p>
          <a:p>
            <a:pPr marL="0" indent="0">
              <a:buNone/>
            </a:pPr>
            <a:r>
              <a:rPr lang="en-US" dirty="0">
                <a:solidFill>
                  <a:srgbClr val="C00000"/>
                </a:solidFill>
              </a:rPr>
              <a:t>	</a:t>
            </a:r>
          </a:p>
          <a:p>
            <a:pPr marL="0" indent="0">
              <a:buNone/>
            </a:pPr>
            <a:r>
              <a:rPr lang="en-US" dirty="0">
                <a:solidFill>
                  <a:srgbClr val="C00000"/>
                </a:solidFill>
              </a:rPr>
              <a:t>	</a:t>
            </a:r>
            <a:r>
              <a:rPr lang="en-US" b="1" dirty="0">
                <a:solidFill>
                  <a:srgbClr val="C00000"/>
                </a:solidFill>
              </a:rPr>
              <a:t>Operating as partners…..Clients are</a:t>
            </a:r>
            <a:r>
              <a:rPr lang="en-US" dirty="0">
                <a:solidFill>
                  <a:srgbClr val="C00000"/>
                </a:solidFill>
              </a:rPr>
              <a:t> E</a:t>
            </a:r>
            <a:r>
              <a:rPr lang="en-US" b="1" dirty="0">
                <a:solidFill>
                  <a:srgbClr val="C00000"/>
                </a:solidFill>
              </a:rPr>
              <a:t>quals with different strengths</a:t>
            </a:r>
          </a:p>
          <a:p>
            <a:pPr marL="0" indent="0">
              <a:buNone/>
            </a:pPr>
            <a:r>
              <a:rPr lang="en-US" b="1" dirty="0">
                <a:solidFill>
                  <a:srgbClr val="C00000"/>
                </a:solidFill>
              </a:rPr>
              <a:t>	</a:t>
            </a:r>
            <a:r>
              <a:rPr lang="en-US" sz="2400" b="1" dirty="0">
                <a:solidFill>
                  <a:srgbClr val="C00000"/>
                </a:solidFill>
              </a:rPr>
              <a:t>				vs</a:t>
            </a:r>
          </a:p>
          <a:p>
            <a:pPr marL="0" indent="0">
              <a:buNone/>
            </a:pPr>
            <a:r>
              <a:rPr lang="en-US" sz="2400" b="1" dirty="0">
                <a:solidFill>
                  <a:srgbClr val="C00000"/>
                </a:solidFill>
              </a:rPr>
              <a:t>	</a:t>
            </a:r>
            <a:r>
              <a:rPr lang="en-US" b="1" dirty="0">
                <a:solidFill>
                  <a:srgbClr val="C00000"/>
                </a:solidFill>
              </a:rPr>
              <a:t>Operating hierarchal…Clients are “broken” and or victims needing repair</a:t>
            </a:r>
          </a:p>
          <a:p>
            <a:pPr marL="0" indent="0">
              <a:buNone/>
            </a:pPr>
            <a:r>
              <a:rPr lang="en-US" b="1" dirty="0"/>
              <a:t>	</a:t>
            </a:r>
          </a:p>
          <a:p>
            <a:pPr marL="0" indent="0">
              <a:buNone/>
            </a:pPr>
            <a:endParaRPr lang="en-US" dirty="0"/>
          </a:p>
        </p:txBody>
      </p:sp>
    </p:spTree>
    <p:extLst>
      <p:ext uri="{BB962C8B-B14F-4D97-AF65-F5344CB8AC3E}">
        <p14:creationId xmlns:p14="http://schemas.microsoft.com/office/powerpoint/2010/main" val="3178209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a:t>
            </a:r>
          </a:p>
        </p:txBody>
      </p:sp>
      <p:sp>
        <p:nvSpPr>
          <p:cNvPr id="3" name="Content Placeholder 2"/>
          <p:cNvSpPr>
            <a:spLocks noGrp="1"/>
          </p:cNvSpPr>
          <p:nvPr>
            <p:ph idx="1"/>
          </p:nvPr>
        </p:nvSpPr>
        <p:spPr/>
        <p:txBody>
          <a:bodyPr>
            <a:normAutofit fontScale="77500" lnSpcReduction="20000"/>
          </a:bodyPr>
          <a:lstStyle/>
          <a:p>
            <a:r>
              <a:rPr lang="en-US" sz="2400" dirty="0"/>
              <a:t>“An arrangement where parties, agree to cooperate to advance their mutual interest.” </a:t>
            </a:r>
            <a:endParaRPr lang="en-US" sz="2400" dirty="0">
              <a:solidFill>
                <a:srgbClr val="FF0000"/>
              </a:solidFill>
            </a:endParaRPr>
          </a:p>
          <a:p>
            <a:endParaRPr lang="en-US" dirty="0">
              <a:solidFill>
                <a:srgbClr val="FF0000"/>
              </a:solidFill>
            </a:endParaRPr>
          </a:p>
          <a:p>
            <a:r>
              <a:rPr lang="en-US" sz="2400" dirty="0">
                <a:solidFill>
                  <a:srgbClr val="FF0000"/>
                </a:solidFill>
              </a:rPr>
              <a:t>Partners respect one another</a:t>
            </a:r>
          </a:p>
          <a:p>
            <a:r>
              <a:rPr lang="en-US" sz="2400" dirty="0">
                <a:solidFill>
                  <a:srgbClr val="FF0000"/>
                </a:solidFill>
              </a:rPr>
              <a:t>Partners trust one another</a:t>
            </a:r>
          </a:p>
          <a:p>
            <a:r>
              <a:rPr lang="en-US" sz="2400" dirty="0">
                <a:solidFill>
                  <a:srgbClr val="FF0000"/>
                </a:solidFill>
              </a:rPr>
              <a:t>Partners are accountable to one another</a:t>
            </a:r>
          </a:p>
          <a:p>
            <a:r>
              <a:rPr lang="en-US" sz="2400" dirty="0">
                <a:solidFill>
                  <a:srgbClr val="FF0000"/>
                </a:solidFill>
              </a:rPr>
              <a:t>Partners depend on one another</a:t>
            </a:r>
          </a:p>
          <a:p>
            <a:r>
              <a:rPr lang="en-US" sz="2400" dirty="0">
                <a:solidFill>
                  <a:srgbClr val="FF0000"/>
                </a:solidFill>
              </a:rPr>
              <a:t>Partners support one another</a:t>
            </a:r>
          </a:p>
          <a:p>
            <a:r>
              <a:rPr lang="en-US" sz="2400" dirty="0">
                <a:solidFill>
                  <a:srgbClr val="FF0000"/>
                </a:solidFill>
              </a:rPr>
              <a:t>Partners individually operate in their strengths so that the combined team effort is magnified</a:t>
            </a:r>
          </a:p>
          <a:p>
            <a:r>
              <a:rPr lang="en-US" sz="2400" dirty="0">
                <a:solidFill>
                  <a:srgbClr val="FF0000"/>
                </a:solidFill>
              </a:rPr>
              <a:t>Partners operate as a team </a:t>
            </a:r>
          </a:p>
          <a:p>
            <a:r>
              <a:rPr lang="en-US" sz="2400" dirty="0">
                <a:solidFill>
                  <a:srgbClr val="FF0000"/>
                </a:solidFill>
              </a:rPr>
              <a:t>Partners believe in the inherent dignity and worth of one another</a:t>
            </a:r>
          </a:p>
          <a:p>
            <a:endParaRPr lang="en-US" sz="2400" dirty="0"/>
          </a:p>
          <a:p>
            <a:endParaRPr lang="en-US" sz="2400" dirty="0"/>
          </a:p>
        </p:txBody>
      </p:sp>
    </p:spTree>
    <p:extLst>
      <p:ext uri="{BB962C8B-B14F-4D97-AF65-F5344CB8AC3E}">
        <p14:creationId xmlns:p14="http://schemas.microsoft.com/office/powerpoint/2010/main" val="1347713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dirty="0"/>
              <a:t>Thoughts to  Consider When    </a:t>
            </a:r>
            <a:r>
              <a:rPr lang="en-US" sz="5400" dirty="0" err="1"/>
              <a:t>ProgramS</a:t>
            </a:r>
            <a:r>
              <a:rPr lang="en-US" sz="5400" dirty="0"/>
              <a:t> are designed</a:t>
            </a:r>
            <a:endParaRPr lang="en-US" dirty="0"/>
          </a:p>
        </p:txBody>
      </p:sp>
      <p:sp>
        <p:nvSpPr>
          <p:cNvPr id="3" name="Content Placeholder 2"/>
          <p:cNvSpPr>
            <a:spLocks noGrp="1"/>
          </p:cNvSpPr>
          <p:nvPr>
            <p:ph idx="1"/>
          </p:nvPr>
        </p:nvSpPr>
        <p:spPr>
          <a:xfrm>
            <a:off x="1251678" y="1722121"/>
            <a:ext cx="10178322" cy="5135880"/>
          </a:xfrm>
        </p:spPr>
        <p:txBody>
          <a:bodyPr>
            <a:noAutofit/>
          </a:bodyPr>
          <a:lstStyle/>
          <a:p>
            <a:endParaRPr lang="en-US" sz="1800" dirty="0">
              <a:solidFill>
                <a:srgbClr val="C00000"/>
              </a:solidFill>
            </a:endParaRPr>
          </a:p>
          <a:p>
            <a:r>
              <a:rPr lang="en-US" sz="1800" dirty="0">
                <a:solidFill>
                  <a:srgbClr val="C00000"/>
                </a:solidFill>
              </a:rPr>
              <a:t>Don’t blame the vulnerable….. </a:t>
            </a:r>
          </a:p>
          <a:p>
            <a:r>
              <a:rPr lang="en-US" sz="1800" dirty="0">
                <a:solidFill>
                  <a:schemeClr val="tx2">
                    <a:lumMod val="90000"/>
                    <a:lumOff val="10000"/>
                  </a:schemeClr>
                </a:solidFill>
              </a:rPr>
              <a:t>Don’t “pathologize” behaviors of the targeted groups just because we don’t understand behaviors that may differ from the behavior of the majority group……</a:t>
            </a:r>
          </a:p>
          <a:p>
            <a:endParaRPr lang="en-US" sz="1800" dirty="0">
              <a:solidFill>
                <a:srgbClr val="C00000"/>
              </a:solidFill>
            </a:endParaRPr>
          </a:p>
          <a:p>
            <a:r>
              <a:rPr lang="en-US" sz="1800" dirty="0">
                <a:solidFill>
                  <a:srgbClr val="C00000"/>
                </a:solidFill>
              </a:rPr>
              <a:t>Don’t impose the majority population’s solutions on marginalized communities and assume they are a “good fit”…….</a:t>
            </a:r>
          </a:p>
          <a:p>
            <a:endParaRPr lang="en-US" sz="1800" dirty="0">
              <a:solidFill>
                <a:schemeClr val="tx2">
                  <a:lumMod val="90000"/>
                  <a:lumOff val="10000"/>
                </a:schemeClr>
              </a:solidFill>
            </a:endParaRPr>
          </a:p>
          <a:p>
            <a:r>
              <a:rPr lang="en-US" sz="1800" dirty="0">
                <a:solidFill>
                  <a:schemeClr val="tx2">
                    <a:lumMod val="90000"/>
                    <a:lumOff val="10000"/>
                  </a:schemeClr>
                </a:solidFill>
              </a:rPr>
              <a:t>Remember that some of the “problems” we see in marginalized communities are a direct adaptive response to the oppression and exploitation  imposed by the majority community……</a:t>
            </a:r>
          </a:p>
          <a:p>
            <a:endParaRPr lang="en-US" sz="1800" dirty="0">
              <a:solidFill>
                <a:srgbClr val="C00000"/>
              </a:solidFill>
            </a:endParaRPr>
          </a:p>
          <a:p>
            <a:r>
              <a:rPr lang="en-US" sz="1800" dirty="0">
                <a:solidFill>
                  <a:srgbClr val="C00000"/>
                </a:solidFill>
              </a:rPr>
              <a:t>Consider how implicit bias, stereotypes, internalized oppression, and institutional racism can a</a:t>
            </a:r>
            <a:r>
              <a:rPr lang="en-US" sz="1800" dirty="0">
                <a:solidFill>
                  <a:srgbClr val="C00000"/>
                </a:solidFill>
                <a:latin typeface="Calibri" panose="020F0502020204030204" pitchFamily="34" charset="0"/>
              </a:rPr>
              <a:t>ll seep into program design when you don’t know your clients as partners and when you haven’t engaged them to develop and create solutions</a:t>
            </a:r>
            <a:endParaRPr lang="en-US" sz="1800" dirty="0">
              <a:solidFill>
                <a:srgbClr val="C00000"/>
              </a:solidFill>
            </a:endParaRPr>
          </a:p>
          <a:p>
            <a:endParaRPr lang="en-US" dirty="0">
              <a:solidFill>
                <a:srgbClr val="C00000"/>
              </a:solidFill>
            </a:endParaRPr>
          </a:p>
          <a:p>
            <a:endParaRPr lang="en-US" dirty="0">
              <a:solidFill>
                <a:srgbClr val="C00000"/>
              </a:solidFill>
            </a:endParaRPr>
          </a:p>
        </p:txBody>
      </p:sp>
    </p:spTree>
    <p:extLst>
      <p:ext uri="{BB962C8B-B14F-4D97-AF65-F5344CB8AC3E}">
        <p14:creationId xmlns:p14="http://schemas.microsoft.com/office/powerpoint/2010/main" val="4169277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958736"/>
          </a:xfrm>
        </p:spPr>
        <p:txBody>
          <a:bodyPr/>
          <a:lstStyle/>
          <a:p>
            <a:r>
              <a:rPr lang="en-US" dirty="0"/>
              <a:t>Why Shift……</a:t>
            </a:r>
          </a:p>
        </p:txBody>
      </p:sp>
      <p:sp>
        <p:nvSpPr>
          <p:cNvPr id="3" name="Content Placeholder 2"/>
          <p:cNvSpPr>
            <a:spLocks noGrp="1"/>
          </p:cNvSpPr>
          <p:nvPr>
            <p:ph idx="1"/>
          </p:nvPr>
        </p:nvSpPr>
        <p:spPr>
          <a:xfrm>
            <a:off x="1251678" y="1341121"/>
            <a:ext cx="10178322" cy="4538472"/>
          </a:xfrm>
        </p:spPr>
        <p:txBody>
          <a:bodyPr>
            <a:normAutofit/>
          </a:bodyPr>
          <a:lstStyle/>
          <a:p>
            <a:endParaRPr lang="en-US" dirty="0">
              <a:solidFill>
                <a:srgbClr val="C00000"/>
              </a:solidFill>
            </a:endParaRPr>
          </a:p>
          <a:p>
            <a:r>
              <a:rPr lang="en-US" dirty="0">
                <a:solidFill>
                  <a:schemeClr val="tx2">
                    <a:lumMod val="90000"/>
                    <a:lumOff val="10000"/>
                  </a:schemeClr>
                </a:solidFill>
              </a:rPr>
              <a:t>It creates an opportunity to redirect your focus from client weaknesses to their strengths and capabilities </a:t>
            </a:r>
          </a:p>
          <a:p>
            <a:endParaRPr lang="en-US" dirty="0">
              <a:solidFill>
                <a:srgbClr val="C00000"/>
              </a:solidFill>
            </a:endParaRPr>
          </a:p>
          <a:p>
            <a:pPr lvl="1"/>
            <a:r>
              <a:rPr lang="en-US" sz="2000" dirty="0">
                <a:solidFill>
                  <a:srgbClr val="C00000"/>
                </a:solidFill>
              </a:rPr>
              <a:t>Shifts in relationships can lead to organizational structure and tactical changes that could result in improved outcomes …</a:t>
            </a:r>
          </a:p>
          <a:p>
            <a:pPr lvl="2"/>
            <a:r>
              <a:rPr lang="en-US" sz="1800" dirty="0">
                <a:solidFill>
                  <a:srgbClr val="C00000"/>
                </a:solidFill>
              </a:rPr>
              <a:t>Focusing on your clients humanity engenders dignity and respect which builds a gateway to engagement</a:t>
            </a:r>
          </a:p>
          <a:p>
            <a:pPr lvl="2"/>
            <a:r>
              <a:rPr lang="en-US" sz="1800" dirty="0">
                <a:solidFill>
                  <a:srgbClr val="C00000"/>
                </a:solidFill>
              </a:rPr>
              <a:t>Engaging in a respectful manner as partners creates an opportunity to establish trust and build community</a:t>
            </a:r>
          </a:p>
          <a:p>
            <a:pPr lvl="2"/>
            <a:r>
              <a:rPr lang="en-US" sz="1800" dirty="0">
                <a:solidFill>
                  <a:srgbClr val="C00000"/>
                </a:solidFill>
              </a:rPr>
              <a:t>Undergirding and supporting clients through a service delivery platform based on capability allows clients to recognize their inherent power and enhance resiliency</a:t>
            </a:r>
          </a:p>
          <a:p>
            <a:endParaRPr lang="en-US" dirty="0"/>
          </a:p>
          <a:p>
            <a:endParaRPr lang="en-US" dirty="0"/>
          </a:p>
          <a:p>
            <a:endParaRPr lang="en-US" dirty="0"/>
          </a:p>
        </p:txBody>
      </p:sp>
    </p:spTree>
    <p:extLst>
      <p:ext uri="{BB962C8B-B14F-4D97-AF65-F5344CB8AC3E}">
        <p14:creationId xmlns:p14="http://schemas.microsoft.com/office/powerpoint/2010/main" val="3920122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フリーイラスト素材] イラスト, 人物, 女性 / 女の人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9472" y="1328726"/>
            <a:ext cx="5995465" cy="4226808"/>
          </a:xfrm>
          <a:prstGeom prst="rect">
            <a:avLst/>
          </a:prstGeom>
        </p:spPr>
      </p:pic>
      <p:sp>
        <p:nvSpPr>
          <p:cNvPr id="2" name="Title 1"/>
          <p:cNvSpPr>
            <a:spLocks noGrp="1"/>
          </p:cNvSpPr>
          <p:nvPr>
            <p:ph type="title"/>
          </p:nvPr>
        </p:nvSpPr>
        <p:spPr>
          <a:xfrm>
            <a:off x="1251679" y="645107"/>
            <a:ext cx="3384329" cy="1640894"/>
          </a:xfrm>
        </p:spPr>
        <p:txBody>
          <a:bodyPr anchor="t">
            <a:normAutofit/>
          </a:bodyPr>
          <a:lstStyle/>
          <a:p>
            <a:r>
              <a:rPr lang="en-US" sz="5400" dirty="0"/>
              <a:t>Consider</a:t>
            </a:r>
          </a:p>
        </p:txBody>
      </p:sp>
      <p:sp>
        <p:nvSpPr>
          <p:cNvPr id="3" name="Content Placeholder 2"/>
          <p:cNvSpPr>
            <a:spLocks noGrp="1"/>
          </p:cNvSpPr>
          <p:nvPr>
            <p:ph idx="1"/>
          </p:nvPr>
        </p:nvSpPr>
        <p:spPr>
          <a:xfrm>
            <a:off x="1251679" y="2286001"/>
            <a:ext cx="3384330" cy="3940844"/>
          </a:xfrm>
        </p:spPr>
        <p:txBody>
          <a:bodyPr>
            <a:normAutofit/>
          </a:bodyPr>
          <a:lstStyle/>
          <a:p>
            <a:r>
              <a:rPr lang="en-US" dirty="0">
                <a:solidFill>
                  <a:srgbClr val="C00000"/>
                </a:solidFill>
              </a:rPr>
              <a:t>That we don’t wait to develop a client engagement strategy that is culturally competent in the service delivery phase we actually begin to consider the mechanics of our clients involvement and service access in the program development stage for the most effective outcomes</a:t>
            </a:r>
          </a:p>
        </p:txBody>
      </p:sp>
    </p:spTree>
    <p:extLst>
      <p:ext uri="{BB962C8B-B14F-4D97-AF65-F5344CB8AC3E}">
        <p14:creationId xmlns:p14="http://schemas.microsoft.com/office/powerpoint/2010/main" val="457748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title="right scallop background shape">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2"/>
            <a:ext cx="6300250"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sp>
      <p:sp>
        <p:nvSpPr>
          <p:cNvPr id="12" name="Rectangle 11" title="left edge border">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31933" y="1162940"/>
            <a:ext cx="4515598" cy="4532120"/>
          </a:xfrm>
        </p:spPr>
        <p:txBody>
          <a:bodyPr anchor="ctr">
            <a:normAutofit/>
          </a:bodyPr>
          <a:lstStyle/>
          <a:p>
            <a:r>
              <a:rPr lang="en-US" sz="4400" dirty="0">
                <a:solidFill>
                  <a:srgbClr val="2A1A00"/>
                </a:solidFill>
              </a:rPr>
              <a:t>This Plenary’s </a:t>
            </a:r>
            <a:br>
              <a:rPr lang="en-US" sz="4400" dirty="0">
                <a:solidFill>
                  <a:srgbClr val="2A1A00"/>
                </a:solidFill>
              </a:rPr>
            </a:br>
            <a:r>
              <a:rPr lang="en-US" sz="4400" dirty="0">
                <a:solidFill>
                  <a:srgbClr val="2A1A00"/>
                </a:solidFill>
              </a:rPr>
              <a:t>Objectives </a:t>
            </a:r>
          </a:p>
        </p:txBody>
      </p:sp>
      <p:sp>
        <p:nvSpPr>
          <p:cNvPr id="3" name="Content Placeholder 2"/>
          <p:cNvSpPr>
            <a:spLocks noGrp="1"/>
          </p:cNvSpPr>
          <p:nvPr>
            <p:ph idx="1"/>
          </p:nvPr>
        </p:nvSpPr>
        <p:spPr>
          <a:xfrm>
            <a:off x="6749271" y="1661851"/>
            <a:ext cx="4680729" cy="4566609"/>
          </a:xfrm>
        </p:spPr>
        <p:txBody>
          <a:bodyPr anchor="ctr">
            <a:normAutofit/>
          </a:bodyPr>
          <a:lstStyle/>
          <a:p>
            <a:pPr marL="0" indent="0">
              <a:buNone/>
            </a:pPr>
            <a:endParaRPr lang="en-US" dirty="0"/>
          </a:p>
          <a:p>
            <a:pPr marL="0" indent="0">
              <a:buNone/>
            </a:pPr>
            <a:r>
              <a:rPr lang="en-US" dirty="0"/>
              <a:t>Learn the value of examining perspectives to enhance your ability to engage diverse communities</a:t>
            </a:r>
          </a:p>
          <a:p>
            <a:pPr marL="0" indent="0">
              <a:buNone/>
            </a:pPr>
            <a:endParaRPr lang="en-US" dirty="0"/>
          </a:p>
          <a:p>
            <a:pPr marL="0" indent="0">
              <a:buNone/>
            </a:pPr>
            <a:r>
              <a:rPr lang="en-US" dirty="0"/>
              <a:t>Learn how implicit bias interferes with meaningful client engagement</a:t>
            </a:r>
          </a:p>
          <a:p>
            <a:pPr marL="0" indent="0">
              <a:buNone/>
            </a:pPr>
            <a:endParaRPr lang="en-US" dirty="0"/>
          </a:p>
          <a:p>
            <a:pPr marL="0" indent="0">
              <a:buNone/>
            </a:pPr>
            <a:r>
              <a:rPr lang="en-US" dirty="0"/>
              <a:t>Tips to consider when engaging vulnerable communities</a:t>
            </a:r>
          </a:p>
          <a:p>
            <a:endParaRPr lang="en-US" dirty="0"/>
          </a:p>
        </p:txBody>
      </p:sp>
    </p:spTree>
    <p:extLst>
      <p:ext uri="{BB962C8B-B14F-4D97-AF65-F5344CB8AC3E}">
        <p14:creationId xmlns:p14="http://schemas.microsoft.com/office/powerpoint/2010/main" val="874416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Do This</a:t>
            </a:r>
          </a:p>
        </p:txBody>
      </p:sp>
      <p:sp>
        <p:nvSpPr>
          <p:cNvPr id="3" name="Content Placeholder 2"/>
          <p:cNvSpPr>
            <a:spLocks noGrp="1"/>
          </p:cNvSpPr>
          <p:nvPr>
            <p:ph idx="1"/>
          </p:nvPr>
        </p:nvSpPr>
        <p:spPr>
          <a:xfrm>
            <a:off x="1251678" y="2362201"/>
            <a:ext cx="10178322" cy="3593591"/>
          </a:xfrm>
        </p:spPr>
        <p:txBody>
          <a:bodyPr>
            <a:normAutofit fontScale="92500" lnSpcReduction="20000"/>
          </a:bodyPr>
          <a:lstStyle/>
          <a:p>
            <a:pPr marL="0" indent="0">
              <a:buNone/>
            </a:pPr>
            <a:r>
              <a:rPr lang="en-US" dirty="0">
                <a:solidFill>
                  <a:schemeClr val="accent1">
                    <a:lumMod val="50000"/>
                  </a:schemeClr>
                </a:solidFill>
              </a:rPr>
              <a:t>We ask questions….either directly to potential clients in focus groups, and/or we collect review literature and research ….</a:t>
            </a:r>
          </a:p>
          <a:p>
            <a:pPr marL="0" indent="0">
              <a:buNone/>
            </a:pPr>
            <a:endParaRPr lang="en-US" dirty="0">
              <a:solidFill>
                <a:srgbClr val="C00000"/>
              </a:solidFill>
            </a:endParaRPr>
          </a:p>
          <a:p>
            <a:pPr marL="0" indent="0">
              <a:buNone/>
            </a:pPr>
            <a:r>
              <a:rPr lang="en-US" dirty="0">
                <a:solidFill>
                  <a:srgbClr val="C00000"/>
                </a:solidFill>
              </a:rPr>
              <a:t>What is the significant history and culture of my target audience?</a:t>
            </a:r>
          </a:p>
          <a:p>
            <a:pPr marL="0" indent="0">
              <a:buNone/>
            </a:pPr>
            <a:r>
              <a:rPr lang="en-US" dirty="0">
                <a:solidFill>
                  <a:srgbClr val="C00000"/>
                </a:solidFill>
              </a:rPr>
              <a:t>	Research what their history of trauma both individually and collectively</a:t>
            </a:r>
          </a:p>
          <a:p>
            <a:pPr marL="0" indent="0">
              <a:buNone/>
            </a:pPr>
            <a:r>
              <a:rPr lang="en-US" dirty="0">
                <a:solidFill>
                  <a:srgbClr val="C00000"/>
                </a:solidFill>
              </a:rPr>
              <a:t>What are their strengths?</a:t>
            </a:r>
          </a:p>
          <a:p>
            <a:pPr marL="0" indent="0">
              <a:buNone/>
            </a:pPr>
            <a:r>
              <a:rPr lang="en-US" dirty="0">
                <a:solidFill>
                  <a:srgbClr val="C00000"/>
                </a:solidFill>
              </a:rPr>
              <a:t>What do they value and or what are their values?</a:t>
            </a:r>
          </a:p>
          <a:p>
            <a:pPr marL="0" indent="0">
              <a:buNone/>
            </a:pPr>
            <a:r>
              <a:rPr lang="en-US" dirty="0">
                <a:solidFill>
                  <a:srgbClr val="C00000"/>
                </a:solidFill>
              </a:rPr>
              <a:t>What is their relationship with/to power?</a:t>
            </a:r>
          </a:p>
          <a:p>
            <a:pPr marL="0" indent="0">
              <a:buNone/>
            </a:pPr>
            <a:r>
              <a:rPr lang="en-US" dirty="0">
                <a:solidFill>
                  <a:srgbClr val="C00000"/>
                </a:solidFill>
              </a:rPr>
              <a:t>What troubles them (what keeps them up at night?)</a:t>
            </a:r>
          </a:p>
          <a:p>
            <a:pPr marL="0" indent="0">
              <a:buNone/>
            </a:pPr>
            <a:r>
              <a:rPr lang="en-US" dirty="0">
                <a:solidFill>
                  <a:srgbClr val="C00000"/>
                </a:solidFill>
              </a:rPr>
              <a:t>How do they access services?</a:t>
            </a:r>
          </a:p>
          <a:p>
            <a:endParaRPr lang="en-US" dirty="0"/>
          </a:p>
        </p:txBody>
      </p:sp>
      <p:pic>
        <p:nvPicPr>
          <p:cNvPr id="4" name="Picture 3" descr="ATTI: programmazione attiva: Perché è fondamentale il team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1360" y="4191000"/>
            <a:ext cx="4206240" cy="2251440"/>
          </a:xfrm>
          <a:prstGeom prst="rect">
            <a:avLst/>
          </a:prstGeom>
        </p:spPr>
      </p:pic>
    </p:spTree>
    <p:extLst>
      <p:ext uri="{BB962C8B-B14F-4D97-AF65-F5344CB8AC3E}">
        <p14:creationId xmlns:p14="http://schemas.microsoft.com/office/powerpoint/2010/main" val="3668509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034935"/>
          </a:xfrm>
        </p:spPr>
        <p:txBody>
          <a:bodyPr>
            <a:noAutofit/>
          </a:bodyPr>
          <a:lstStyle/>
          <a:p>
            <a:pPr algn="ctr"/>
            <a:r>
              <a:rPr lang="en-US" sz="6000" dirty="0"/>
              <a:t>How Do we Do This…</a:t>
            </a:r>
            <a:r>
              <a:rPr lang="en-US" sz="6000" dirty="0" err="1"/>
              <a:t>Cont</a:t>
            </a:r>
            <a:r>
              <a:rPr lang="en-US" sz="6000" dirty="0"/>
              <a:t> </a:t>
            </a:r>
            <a:br>
              <a:rPr lang="en-US" sz="4000" dirty="0"/>
            </a:br>
            <a:endParaRPr lang="en-US" sz="4000" dirty="0"/>
          </a:p>
        </p:txBody>
      </p:sp>
      <p:sp>
        <p:nvSpPr>
          <p:cNvPr id="3" name="Content Placeholder 2"/>
          <p:cNvSpPr>
            <a:spLocks noGrp="1"/>
          </p:cNvSpPr>
          <p:nvPr>
            <p:ph idx="1"/>
          </p:nvPr>
        </p:nvSpPr>
        <p:spPr>
          <a:xfrm>
            <a:off x="1404078" y="1417320"/>
            <a:ext cx="10178322" cy="5224273"/>
          </a:xfrm>
        </p:spPr>
        <p:txBody>
          <a:bodyPr>
            <a:noAutofit/>
          </a:bodyPr>
          <a:lstStyle/>
          <a:p>
            <a:r>
              <a:rPr lang="en-US" sz="1800" dirty="0">
                <a:solidFill>
                  <a:srgbClr val="C00000"/>
                </a:solidFill>
              </a:rPr>
              <a:t>Gather information on your clients needs, desires, dreams and aspirations</a:t>
            </a:r>
          </a:p>
          <a:p>
            <a:pPr marL="0" indent="0">
              <a:buNone/>
            </a:pPr>
            <a:endParaRPr lang="en-US" sz="1800" dirty="0">
              <a:solidFill>
                <a:srgbClr val="C00000"/>
              </a:solidFill>
            </a:endParaRPr>
          </a:p>
          <a:p>
            <a:r>
              <a:rPr lang="en-US" sz="1800" dirty="0">
                <a:solidFill>
                  <a:srgbClr val="C00000"/>
                </a:solidFill>
              </a:rPr>
              <a:t>Determine how your clients are currently getting their needs met</a:t>
            </a:r>
          </a:p>
          <a:p>
            <a:endParaRPr lang="en-US" sz="1800" dirty="0">
              <a:solidFill>
                <a:srgbClr val="C00000"/>
              </a:solidFill>
            </a:endParaRPr>
          </a:p>
          <a:p>
            <a:r>
              <a:rPr lang="en-US" sz="1800" dirty="0">
                <a:solidFill>
                  <a:srgbClr val="C00000"/>
                </a:solidFill>
              </a:rPr>
              <a:t>Ask potential and current clients if they value the products/services/approach you provide…culturally etc.</a:t>
            </a:r>
          </a:p>
          <a:p>
            <a:endParaRPr lang="en-US" sz="1800" dirty="0">
              <a:solidFill>
                <a:srgbClr val="C00000"/>
              </a:solidFill>
            </a:endParaRPr>
          </a:p>
          <a:p>
            <a:r>
              <a:rPr lang="en-US" sz="1800" dirty="0">
                <a:solidFill>
                  <a:srgbClr val="C00000"/>
                </a:solidFill>
              </a:rPr>
              <a:t>Know your organization and how it gets in the way of serving clients.</a:t>
            </a:r>
          </a:p>
          <a:p>
            <a:endParaRPr lang="en-US" sz="1800" dirty="0">
              <a:solidFill>
                <a:srgbClr val="C00000"/>
              </a:solidFill>
            </a:endParaRPr>
          </a:p>
          <a:p>
            <a:r>
              <a:rPr lang="en-US" sz="1800" dirty="0">
                <a:solidFill>
                  <a:srgbClr val="C00000"/>
                </a:solidFill>
              </a:rPr>
              <a:t>Design services and service delivery approaches to accommodate your clients needs and abilities </a:t>
            </a:r>
          </a:p>
          <a:p>
            <a:endParaRPr lang="en-US" sz="1800" dirty="0">
              <a:solidFill>
                <a:srgbClr val="FF0000"/>
              </a:solidFill>
            </a:endParaRPr>
          </a:p>
          <a:p>
            <a:r>
              <a:rPr lang="en-US" sz="1800" dirty="0">
                <a:solidFill>
                  <a:srgbClr val="C00000"/>
                </a:solidFill>
              </a:rPr>
              <a:t>See your clients as partners and stop thinking patriarchal and hierarchal…..</a:t>
            </a:r>
          </a:p>
          <a:p>
            <a:endParaRPr lang="en-US" sz="1800" dirty="0"/>
          </a:p>
        </p:txBody>
      </p:sp>
    </p:spTree>
    <p:extLst>
      <p:ext uri="{BB962C8B-B14F-4D97-AF65-F5344CB8AC3E}">
        <p14:creationId xmlns:p14="http://schemas.microsoft.com/office/powerpoint/2010/main" val="2758471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9" y="644525"/>
            <a:ext cx="3384329" cy="5408866"/>
          </a:xfrm>
        </p:spPr>
        <p:txBody>
          <a:bodyPr anchor="ctr">
            <a:normAutofit/>
          </a:bodyPr>
          <a:lstStyle/>
          <a:p>
            <a:r>
              <a:rPr lang="en-US" sz="4000"/>
              <a:t>How Do We Collectively Work To Change outcomes…..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48206861"/>
              </p:ext>
            </p:extLst>
          </p:nvPr>
        </p:nvGraphicFramePr>
        <p:xfrm>
          <a:off x="5175250" y="644525"/>
          <a:ext cx="6254750" cy="5408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3283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Project Accounting Software Package | Muli"/>
          <p:cNvPicPr>
            <a:picLocks noChangeAspect="1"/>
          </p:cNvPicPr>
          <p:nvPr/>
        </p:nvPicPr>
        <p:blipFill rotWithShape="1">
          <a:blip r:embed="rId2">
            <a:extLst>
              <a:ext uri="{28A0092B-C50C-407E-A947-70E740481C1C}">
                <a14:useLocalDpi xmlns:a14="http://schemas.microsoft.com/office/drawing/2010/main" val="0"/>
              </a:ext>
            </a:extLst>
          </a:blip>
          <a:srcRect r="1" b="11790"/>
          <a:stretch/>
        </p:blipFill>
        <p:spPr>
          <a:xfrm>
            <a:off x="1328739" y="2400300"/>
            <a:ext cx="3743323" cy="3505200"/>
          </a:xfrm>
          <a:prstGeom prst="rect">
            <a:avLst/>
          </a:prstGeom>
        </p:spPr>
      </p:pic>
      <p:sp>
        <p:nvSpPr>
          <p:cNvPr id="2" name="Title 1"/>
          <p:cNvSpPr>
            <a:spLocks noGrp="1"/>
          </p:cNvSpPr>
          <p:nvPr>
            <p:ph type="title"/>
          </p:nvPr>
        </p:nvSpPr>
        <p:spPr/>
        <p:txBody>
          <a:bodyPr>
            <a:normAutofit/>
          </a:bodyPr>
          <a:lstStyle/>
          <a:p>
            <a:r>
              <a:rPr lang="en-US"/>
              <a:t>On a Micro Level </a:t>
            </a:r>
            <a:endParaRPr lang="en-US" dirty="0"/>
          </a:p>
        </p:txBody>
      </p:sp>
      <p:sp>
        <p:nvSpPr>
          <p:cNvPr id="3" name="Content Placeholder 2"/>
          <p:cNvSpPr>
            <a:spLocks noGrp="1"/>
          </p:cNvSpPr>
          <p:nvPr>
            <p:ph idx="1"/>
          </p:nvPr>
        </p:nvSpPr>
        <p:spPr>
          <a:xfrm>
            <a:off x="5414103" y="2286001"/>
            <a:ext cx="6015897" cy="3593591"/>
          </a:xfrm>
        </p:spPr>
        <p:txBody>
          <a:bodyPr>
            <a:normAutofit/>
          </a:bodyPr>
          <a:lstStyle/>
          <a:p>
            <a:pPr marL="0" indent="0">
              <a:buNone/>
            </a:pPr>
            <a:r>
              <a:rPr lang="en-US" dirty="0">
                <a:solidFill>
                  <a:srgbClr val="C00000"/>
                </a:solidFill>
              </a:rPr>
              <a:t>As providers/practitioners we need to ……..</a:t>
            </a:r>
          </a:p>
          <a:p>
            <a:r>
              <a:rPr lang="en-US" dirty="0">
                <a:solidFill>
                  <a:srgbClr val="C00000"/>
                </a:solidFill>
              </a:rPr>
              <a:t>Educate ourselves about race and implicit bias</a:t>
            </a:r>
          </a:p>
          <a:p>
            <a:r>
              <a:rPr lang="en-US" dirty="0">
                <a:solidFill>
                  <a:srgbClr val="C00000"/>
                </a:solidFill>
              </a:rPr>
              <a:t>Understand how internalized oppression operates in you and your clients psyche (and how it could sabotage the work you are doing with your clients)</a:t>
            </a:r>
          </a:p>
          <a:p>
            <a:r>
              <a:rPr lang="en-US" dirty="0">
                <a:solidFill>
                  <a:srgbClr val="C00000"/>
                </a:solidFill>
              </a:rPr>
              <a:t>Be aware of how your institution’s services delivery are… either implicitly biased or plays into stereotypes of your targeted clientele</a:t>
            </a:r>
          </a:p>
          <a:p>
            <a:endParaRPr lang="en-US" dirty="0">
              <a:solidFill>
                <a:srgbClr val="C00000"/>
              </a:solidFill>
            </a:endParaRPr>
          </a:p>
        </p:txBody>
      </p:sp>
    </p:spTree>
    <p:extLst>
      <p:ext uri="{BB962C8B-B14F-4D97-AF65-F5344CB8AC3E}">
        <p14:creationId xmlns:p14="http://schemas.microsoft.com/office/powerpoint/2010/main" val="2225678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Mezzo and Macro Level</a:t>
            </a:r>
          </a:p>
        </p:txBody>
      </p:sp>
      <p:sp>
        <p:nvSpPr>
          <p:cNvPr id="3" name="Content Placeholder 2"/>
          <p:cNvSpPr>
            <a:spLocks noGrp="1"/>
          </p:cNvSpPr>
          <p:nvPr>
            <p:ph idx="1"/>
          </p:nvPr>
        </p:nvSpPr>
        <p:spPr>
          <a:xfrm>
            <a:off x="1251678" y="2286001"/>
            <a:ext cx="10178322" cy="4693919"/>
          </a:xfrm>
        </p:spPr>
        <p:txBody>
          <a:bodyPr>
            <a:normAutofit/>
          </a:bodyPr>
          <a:lstStyle/>
          <a:p>
            <a:pPr marL="0" indent="0">
              <a:buNone/>
            </a:pPr>
            <a:r>
              <a:rPr lang="en-US" dirty="0">
                <a:solidFill>
                  <a:schemeClr val="tx2">
                    <a:lumMod val="90000"/>
                    <a:lumOff val="10000"/>
                  </a:schemeClr>
                </a:solidFill>
              </a:rPr>
              <a:t>Institutional Leaders must insure that they and their organizations……</a:t>
            </a:r>
          </a:p>
          <a:p>
            <a:r>
              <a:rPr lang="en-US" dirty="0">
                <a:solidFill>
                  <a:srgbClr val="C00000"/>
                </a:solidFill>
              </a:rPr>
              <a:t>Make a deliberate and sustained attempt to understand the meaning and significance of race and racism in the evolution of this country and its institutions and the impact of the complex history on the lived experiences of children and families. </a:t>
            </a:r>
            <a:r>
              <a:rPr lang="en-US" sz="1400" dirty="0">
                <a:solidFill>
                  <a:srgbClr val="C00000"/>
                </a:solidFill>
              </a:rPr>
              <a:t>(Strategies to Reduce Racial Disparities in Child Welfare, March 2015)</a:t>
            </a:r>
          </a:p>
          <a:p>
            <a:r>
              <a:rPr lang="en-US" dirty="0"/>
              <a:t>Make an effort to hire a diverse work staff at all levels of the organization</a:t>
            </a:r>
          </a:p>
          <a:p>
            <a:r>
              <a:rPr lang="en-US" dirty="0">
                <a:solidFill>
                  <a:srgbClr val="C00000"/>
                </a:solidFill>
              </a:rPr>
              <a:t>Think beyond direct service to how they can partner with clients to facilitate structural changes that empower them to impact their circumstances.</a:t>
            </a:r>
          </a:p>
          <a:p>
            <a:pPr marL="0" indent="0">
              <a:buNone/>
            </a:pPr>
            <a:endParaRPr lang="en-US" dirty="0">
              <a:solidFill>
                <a:schemeClr val="tx2">
                  <a:lumMod val="90000"/>
                  <a:lumOff val="10000"/>
                </a:schemeClr>
              </a:solidFill>
            </a:endParaRPr>
          </a:p>
          <a:p>
            <a:pPr marL="0" indent="0">
              <a:buNone/>
            </a:pPr>
            <a:r>
              <a:rPr lang="en-US" dirty="0">
                <a:solidFill>
                  <a:schemeClr val="tx2">
                    <a:lumMod val="90000"/>
                    <a:lumOff val="10000"/>
                  </a:schemeClr>
                </a:solidFill>
              </a:rPr>
              <a:t>Community Members and Advocates must learn to…..</a:t>
            </a:r>
          </a:p>
          <a:p>
            <a:r>
              <a:rPr lang="en-US" dirty="0">
                <a:solidFill>
                  <a:srgbClr val="C00000"/>
                </a:solidFill>
              </a:rPr>
              <a:t>Organize to empower communities and individuals to advocate legislatively to change policies and laws</a:t>
            </a:r>
          </a:p>
        </p:txBody>
      </p:sp>
    </p:spTree>
    <p:extLst>
      <p:ext uri="{BB962C8B-B14F-4D97-AF65-F5344CB8AC3E}">
        <p14:creationId xmlns:p14="http://schemas.microsoft.com/office/powerpoint/2010/main" val="1197116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Gatekeeping  that Benefits Clients</a:t>
            </a:r>
          </a:p>
        </p:txBody>
      </p:sp>
      <p:sp>
        <p:nvSpPr>
          <p:cNvPr id="3" name="Content Placeholder 2"/>
          <p:cNvSpPr>
            <a:spLocks noGrp="1"/>
          </p:cNvSpPr>
          <p:nvPr>
            <p:ph idx="1"/>
          </p:nvPr>
        </p:nvSpPr>
        <p:spPr/>
        <p:txBody>
          <a:bodyPr/>
          <a:lstStyle/>
          <a:p>
            <a:r>
              <a:rPr lang="en-US" dirty="0">
                <a:solidFill>
                  <a:srgbClr val="C00000"/>
                </a:solidFill>
              </a:rPr>
              <a:t>In our collaboratives and organizations we decide that the “gate is open to our clients” and our goal is find ways to serve them not find ways to lock them out</a:t>
            </a:r>
          </a:p>
          <a:p>
            <a:endParaRPr lang="en-US" dirty="0"/>
          </a:p>
          <a:p>
            <a:r>
              <a:rPr lang="en-US" dirty="0"/>
              <a:t>So at every level of the collaborative and allied organizations your staff must know and understand their individual power and the power and history of your institution and make a conscious effort to make a difference in the lives of your client partners (Davenport 2016)</a:t>
            </a:r>
          </a:p>
          <a:p>
            <a:pPr lvl="1"/>
            <a:r>
              <a:rPr lang="en-US" dirty="0">
                <a:solidFill>
                  <a:srgbClr val="C00000"/>
                </a:solidFill>
              </a:rPr>
              <a:t>Ex.  Each staff member should ask themselves what one resource do they control and what happens if they are capricious in the execution of this resource</a:t>
            </a:r>
          </a:p>
          <a:p>
            <a:endParaRPr lang="en-US" dirty="0"/>
          </a:p>
        </p:txBody>
      </p:sp>
    </p:spTree>
    <p:extLst>
      <p:ext uri="{BB962C8B-B14F-4D97-AF65-F5344CB8AC3E}">
        <p14:creationId xmlns:p14="http://schemas.microsoft.com/office/powerpoint/2010/main" val="1305491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Accountability to Your Clients</a:t>
            </a:r>
            <a:endParaRPr lang="en-US" dirty="0"/>
          </a:p>
        </p:txBody>
      </p:sp>
      <p:sp>
        <p:nvSpPr>
          <p:cNvPr id="3" name="Content Placeholder 2"/>
          <p:cNvSpPr>
            <a:spLocks noGrp="1"/>
          </p:cNvSpPr>
          <p:nvPr>
            <p:ph idx="1"/>
          </p:nvPr>
        </p:nvSpPr>
        <p:spPr/>
        <p:txBody>
          <a:bodyPr/>
          <a:lstStyle/>
          <a:p>
            <a:endParaRPr lang="en-US" dirty="0"/>
          </a:p>
          <a:p>
            <a:r>
              <a:rPr lang="en-US" dirty="0">
                <a:solidFill>
                  <a:srgbClr val="C00000"/>
                </a:solidFill>
              </a:rPr>
              <a:t>Take responsibility and ownership of the partnership between your agency/institution and your clients</a:t>
            </a:r>
          </a:p>
          <a:p>
            <a:pPr lvl="1"/>
            <a:r>
              <a:rPr lang="en-US" dirty="0"/>
              <a:t>Determine ways to assess how clients feel about the work you do with them</a:t>
            </a:r>
          </a:p>
          <a:p>
            <a:r>
              <a:rPr lang="en-US" dirty="0">
                <a:solidFill>
                  <a:srgbClr val="C00000"/>
                </a:solidFill>
              </a:rPr>
              <a:t>Consider what does your agency owes to the clients and the communities that they serve</a:t>
            </a:r>
          </a:p>
          <a:p>
            <a:endParaRPr lang="en-US" dirty="0">
              <a:solidFill>
                <a:srgbClr val="C00000"/>
              </a:solidFill>
            </a:endParaRPr>
          </a:p>
        </p:txBody>
      </p:sp>
    </p:spTree>
    <p:extLst>
      <p:ext uri="{BB962C8B-B14F-4D97-AF65-F5344CB8AC3E}">
        <p14:creationId xmlns:p14="http://schemas.microsoft.com/office/powerpoint/2010/main" val="662117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278" y="454956"/>
            <a:ext cx="10178322" cy="1083558"/>
          </a:xfrm>
        </p:spPr>
        <p:txBody>
          <a:bodyPr/>
          <a:lstStyle/>
          <a:p>
            <a:endParaRPr lang="en-US" dirty="0"/>
          </a:p>
        </p:txBody>
      </p:sp>
      <p:sp>
        <p:nvSpPr>
          <p:cNvPr id="3" name="Content Placeholder 2"/>
          <p:cNvSpPr>
            <a:spLocks noGrp="1"/>
          </p:cNvSpPr>
          <p:nvPr>
            <p:ph idx="1"/>
          </p:nvPr>
        </p:nvSpPr>
        <p:spPr>
          <a:xfrm>
            <a:off x="1251678" y="2772229"/>
            <a:ext cx="10178322" cy="3107363"/>
          </a:xfrm>
        </p:spPr>
        <p:txBody>
          <a:bodyPr>
            <a:normAutofit fontScale="55000" lnSpcReduction="20000"/>
          </a:bodyPr>
          <a:lstStyle/>
          <a:p>
            <a:endParaRPr lang="en-US" dirty="0"/>
          </a:p>
          <a:p>
            <a:endParaRPr lang="en-US" dirty="0"/>
          </a:p>
          <a:p>
            <a:endParaRPr lang="en-US" dirty="0"/>
          </a:p>
          <a:p>
            <a:r>
              <a:rPr lang="en-US" sz="3800" dirty="0">
                <a:solidFill>
                  <a:schemeClr val="tx2">
                    <a:lumMod val="90000"/>
                    <a:lumOff val="10000"/>
                  </a:schemeClr>
                </a:solidFill>
              </a:rPr>
              <a:t>Fully engaged clients participate in services which leads to improved outcomes</a:t>
            </a:r>
          </a:p>
          <a:p>
            <a:endParaRPr lang="en-US" sz="3800" dirty="0">
              <a:solidFill>
                <a:schemeClr val="tx2">
                  <a:lumMod val="90000"/>
                  <a:lumOff val="10000"/>
                </a:schemeClr>
              </a:solidFill>
            </a:endParaRPr>
          </a:p>
          <a:p>
            <a:r>
              <a:rPr lang="en-US" sz="3800" dirty="0">
                <a:solidFill>
                  <a:schemeClr val="tx2">
                    <a:lumMod val="90000"/>
                    <a:lumOff val="10000"/>
                  </a:schemeClr>
                </a:solidFill>
              </a:rPr>
              <a:t>Satisfied clients can serve as marketing resources to engage other members of their community </a:t>
            </a:r>
          </a:p>
          <a:p>
            <a:endParaRPr lang="en-US" dirty="0"/>
          </a:p>
          <a:p>
            <a:r>
              <a:rPr lang="en-US" sz="3600" dirty="0">
                <a:solidFill>
                  <a:schemeClr val="tx2">
                    <a:lumMod val="90000"/>
                    <a:lumOff val="10000"/>
                  </a:schemeClr>
                </a:solidFill>
              </a:rPr>
              <a:t>Partnerships that develop stronger children, families and communities resulting in strengthened networks and a reduction in social inequities.</a:t>
            </a:r>
          </a:p>
        </p:txBody>
      </p:sp>
      <p:pic>
        <p:nvPicPr>
          <p:cNvPr id="4" name="Picture 3" descr="CYNOSURE IS MUSED: Serendipity: A Haik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278" y="118950"/>
            <a:ext cx="10178322" cy="3173615"/>
          </a:xfrm>
          <a:prstGeom prst="rect">
            <a:avLst/>
          </a:prstGeom>
        </p:spPr>
      </p:pic>
    </p:spTree>
    <p:extLst>
      <p:ext uri="{BB962C8B-B14F-4D97-AF65-F5344CB8AC3E}">
        <p14:creationId xmlns:p14="http://schemas.microsoft.com/office/powerpoint/2010/main" val="1815590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Freeform 11" title="right scallop background shape"/>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34" name="Rectangle 33" title="left edge borde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Content Placeholder 11" descr="Finally, a question from Smith Magazine’s Not Quite What I Wa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927" y="882350"/>
            <a:ext cx="5978273" cy="4782618"/>
          </a:xfrm>
          <a:prstGeom prst="rect">
            <a:avLst/>
          </a:prstGeom>
        </p:spPr>
      </p:pic>
      <p:sp>
        <p:nvSpPr>
          <p:cNvPr id="2" name="Title 1"/>
          <p:cNvSpPr>
            <a:spLocks noGrp="1"/>
          </p:cNvSpPr>
          <p:nvPr>
            <p:ph type="title"/>
          </p:nvPr>
        </p:nvSpPr>
        <p:spPr>
          <a:xfrm>
            <a:off x="8339328" y="457200"/>
            <a:ext cx="3090672" cy="1197864"/>
          </a:xfrm>
        </p:spPr>
        <p:txBody>
          <a:bodyPr anchor="b">
            <a:normAutofit/>
          </a:bodyPr>
          <a:lstStyle/>
          <a:p>
            <a:r>
              <a:rPr lang="en-US" sz="1900">
                <a:solidFill>
                  <a:schemeClr val="accent1"/>
                </a:solidFill>
              </a:rPr>
              <a:t>Got Questions???</a:t>
            </a:r>
          </a:p>
        </p:txBody>
      </p:sp>
      <p:sp>
        <p:nvSpPr>
          <p:cNvPr id="17" name="Content Placeholder 16"/>
          <p:cNvSpPr>
            <a:spLocks noGrp="1"/>
          </p:cNvSpPr>
          <p:nvPr>
            <p:ph idx="1"/>
          </p:nvPr>
        </p:nvSpPr>
        <p:spPr>
          <a:xfrm>
            <a:off x="8339328" y="1655065"/>
            <a:ext cx="3090672" cy="4224528"/>
          </a:xfrm>
        </p:spPr>
        <p:txBody>
          <a:bodyPr vert="horz" lIns="91440" tIns="45720" rIns="91440" bIns="45720" rtlCol="0">
            <a:normAutofit/>
          </a:bodyPr>
          <a:lstStyle/>
          <a:p>
            <a:r>
              <a:rPr lang="en-US" sz="1600">
                <a:solidFill>
                  <a:schemeClr val="bg1"/>
                </a:solidFill>
              </a:rPr>
              <a:t>transspirellc@gmail.com</a:t>
            </a:r>
          </a:p>
        </p:txBody>
      </p:sp>
    </p:spTree>
    <p:extLst>
      <p:ext uri="{BB962C8B-B14F-4D97-AF65-F5344CB8AC3E}">
        <p14:creationId xmlns:p14="http://schemas.microsoft.com/office/powerpoint/2010/main" val="1709510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t;strong&gt;thank-you&lt;/strong&gt;-kids.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296632" cy="6857999"/>
          </a:xfrm>
          <a:prstGeom prst="rect">
            <a:avLst/>
          </a:prstGeom>
        </p:spPr>
      </p:pic>
    </p:spTree>
    <p:extLst>
      <p:ext uri="{BB962C8B-B14F-4D97-AF65-F5344CB8AC3E}">
        <p14:creationId xmlns:p14="http://schemas.microsoft.com/office/powerpoint/2010/main" val="657283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1325563"/>
          </a:xfrm>
        </p:spPr>
        <p:txBody>
          <a:bodyPr>
            <a:normAutofit/>
          </a:bodyPr>
          <a:lstStyle/>
          <a:p>
            <a:r>
              <a:rPr lang="en-US" sz="2200" dirty="0">
                <a:solidFill>
                  <a:schemeClr val="accent2"/>
                </a:solidFill>
              </a:rPr>
              <a:t>MERGE BRAIN &amp; TRAUMA WITH TRAUMA &amp; COMMUNICATION</a:t>
            </a:r>
            <a:br>
              <a:rPr lang="en-US" dirty="0"/>
            </a:br>
            <a:r>
              <a:rPr lang="en-US" dirty="0"/>
              <a:t>Brain and Trauma</a:t>
            </a:r>
          </a:p>
        </p:txBody>
      </p:sp>
      <p:pic>
        <p:nvPicPr>
          <p:cNvPr id="4" name="Picture 3"/>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56527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벤처창업, 제 2의 대항해시대가 열리다"/>
          <p:cNvPicPr>
            <a:picLocks noChangeAspect="1"/>
          </p:cNvPicPr>
          <p:nvPr/>
        </p:nvPicPr>
        <p:blipFill rotWithShape="1">
          <a:blip r:embed="rId3">
            <a:extLst>
              <a:ext uri="{28A0092B-C50C-407E-A947-70E740481C1C}">
                <a14:useLocalDpi xmlns:a14="http://schemas.microsoft.com/office/drawing/2010/main" val="0"/>
              </a:ext>
            </a:extLst>
          </a:blip>
          <a:srcRect l="20733" r="36099" b="2"/>
          <a:stretch/>
        </p:blipFill>
        <p:spPr>
          <a:xfrm>
            <a:off x="7338646" y="10"/>
            <a:ext cx="4853354" cy="6857990"/>
          </a:xfrm>
          <a:prstGeom prst="rect">
            <a:avLst/>
          </a:prstGeom>
        </p:spPr>
      </p:pic>
      <p:sp>
        <p:nvSpPr>
          <p:cNvPr id="2" name="Title 1"/>
          <p:cNvSpPr>
            <a:spLocks noGrp="1"/>
          </p:cNvSpPr>
          <p:nvPr>
            <p:ph type="title"/>
          </p:nvPr>
        </p:nvSpPr>
        <p:spPr>
          <a:xfrm>
            <a:off x="765051" y="382385"/>
            <a:ext cx="6015897" cy="1492132"/>
          </a:xfrm>
        </p:spPr>
        <p:txBody>
          <a:bodyPr>
            <a:normAutofit fontScale="90000"/>
          </a:bodyPr>
          <a:lstStyle/>
          <a:p>
            <a:pPr>
              <a:lnSpc>
                <a:spcPct val="70000"/>
              </a:lnSpc>
            </a:pPr>
            <a:r>
              <a:rPr lang="en-US" sz="2800" dirty="0"/>
              <a:t>Does your approach to Direct </a:t>
            </a:r>
            <a:br>
              <a:rPr lang="en-US" sz="2800" dirty="0"/>
            </a:br>
            <a:br>
              <a:rPr lang="en-US" sz="2800" dirty="0"/>
            </a:br>
            <a:r>
              <a:rPr lang="en-US" sz="2800" dirty="0"/>
              <a:t>service Delivery discourage </a:t>
            </a:r>
            <a:br>
              <a:rPr lang="en-US" sz="2800" dirty="0"/>
            </a:br>
            <a:br>
              <a:rPr lang="en-US" sz="2800" dirty="0"/>
            </a:br>
            <a:r>
              <a:rPr lang="en-US" sz="2800" dirty="0"/>
              <a:t>engagement? </a:t>
            </a:r>
          </a:p>
        </p:txBody>
      </p:sp>
      <p:sp>
        <p:nvSpPr>
          <p:cNvPr id="3" name="Content Placeholder 2"/>
          <p:cNvSpPr>
            <a:spLocks noGrp="1"/>
          </p:cNvSpPr>
          <p:nvPr>
            <p:ph idx="1"/>
          </p:nvPr>
        </p:nvSpPr>
        <p:spPr>
          <a:xfrm>
            <a:off x="765051" y="2286001"/>
            <a:ext cx="6015897" cy="3593591"/>
          </a:xfrm>
        </p:spPr>
        <p:txBody>
          <a:bodyPr>
            <a:normAutofit/>
          </a:bodyPr>
          <a:lstStyle/>
          <a:p>
            <a:r>
              <a:rPr lang="en-US" dirty="0"/>
              <a:t>Are you focusing on direct service delivery from an antiquated model that views clients as helpless victims and your team as experts who have designed programs to help them?</a:t>
            </a:r>
          </a:p>
          <a:p>
            <a:endParaRPr lang="en-US" dirty="0"/>
          </a:p>
        </p:txBody>
      </p:sp>
    </p:spTree>
    <p:extLst>
      <p:ext uri="{BB962C8B-B14F-4D97-AF65-F5344CB8AC3E}">
        <p14:creationId xmlns:p14="http://schemas.microsoft.com/office/powerpoint/2010/main" val="3317101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hape 131"/>
          <p:cNvPicPr preferRelativeResize="0">
            <a:picLocks noGrp="1"/>
          </p:cNvPicPr>
          <p:nvPr>
            <p:ph idx="1"/>
          </p:nvPr>
        </p:nvPicPr>
        <p:blipFill>
          <a:blip r:embed="rId2">
            <a:alphaModFix/>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3464723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t;strong&gt;Power&lt;/strong&gt; Fist by worker"/>
          <p:cNvPicPr>
            <a:picLocks noChangeAspect="1"/>
          </p:cNvPicPr>
          <p:nvPr/>
        </p:nvPicPr>
        <p:blipFill rotWithShape="1">
          <a:blip r:embed="rId2">
            <a:extLst>
              <a:ext uri="{28A0092B-C50C-407E-A947-70E740481C1C}">
                <a14:useLocalDpi xmlns:a14="http://schemas.microsoft.com/office/drawing/2010/main" val="0"/>
              </a:ext>
            </a:extLst>
          </a:blip>
          <a:srcRect t="7513" r="10" b="14306"/>
          <a:stretch/>
        </p:blipFill>
        <p:spPr>
          <a:xfrm>
            <a:off x="7338646" y="10"/>
            <a:ext cx="4853354" cy="6857990"/>
          </a:xfrm>
          <a:prstGeom prst="rect">
            <a:avLst/>
          </a:prstGeom>
        </p:spPr>
      </p:pic>
      <p:sp>
        <p:nvSpPr>
          <p:cNvPr id="2" name="Title 1"/>
          <p:cNvSpPr>
            <a:spLocks noGrp="1"/>
          </p:cNvSpPr>
          <p:nvPr>
            <p:ph type="title"/>
          </p:nvPr>
        </p:nvSpPr>
        <p:spPr>
          <a:xfrm>
            <a:off x="765051" y="382385"/>
            <a:ext cx="6015897" cy="1492132"/>
          </a:xfrm>
        </p:spPr>
        <p:txBody>
          <a:bodyPr>
            <a:normAutofit/>
          </a:bodyPr>
          <a:lstStyle/>
          <a:p>
            <a:r>
              <a:rPr lang="en-US"/>
              <a:t>Power</a:t>
            </a:r>
          </a:p>
        </p:txBody>
      </p:sp>
      <p:sp>
        <p:nvSpPr>
          <p:cNvPr id="3" name="Content Placeholder 2"/>
          <p:cNvSpPr>
            <a:spLocks noGrp="1"/>
          </p:cNvSpPr>
          <p:nvPr>
            <p:ph idx="1"/>
          </p:nvPr>
        </p:nvSpPr>
        <p:spPr>
          <a:xfrm>
            <a:off x="765051" y="2286001"/>
            <a:ext cx="6015897" cy="3593591"/>
          </a:xfrm>
        </p:spPr>
        <p:txBody>
          <a:bodyPr>
            <a:normAutofit/>
          </a:bodyPr>
          <a:lstStyle/>
          <a:p>
            <a:r>
              <a:rPr lang="en-US" dirty="0"/>
              <a:t>Does your organization hold all of the power?</a:t>
            </a:r>
          </a:p>
          <a:p>
            <a:pPr lvl="1"/>
            <a:r>
              <a:rPr lang="en-US" dirty="0"/>
              <a:t>Are they inferior subjects to be acted on?</a:t>
            </a:r>
          </a:p>
          <a:p>
            <a:r>
              <a:rPr lang="en-US" dirty="0"/>
              <a:t>How are your clients impacted by the power?</a:t>
            </a:r>
          </a:p>
          <a:p>
            <a:pPr lvl="1"/>
            <a:r>
              <a:rPr lang="en-US" dirty="0"/>
              <a:t>What’s your influence over the course of events of their lives?</a:t>
            </a:r>
          </a:p>
          <a:p>
            <a:pPr marL="457200" lvl="1" indent="0">
              <a:buNone/>
            </a:pPr>
            <a:endParaRPr lang="en-US" dirty="0"/>
          </a:p>
        </p:txBody>
      </p:sp>
    </p:spTree>
    <p:extLst>
      <p:ext uri="{BB962C8B-B14F-4D97-AF65-F5344CB8AC3E}">
        <p14:creationId xmlns:p14="http://schemas.microsoft.com/office/powerpoint/2010/main" val="3534551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lumMod val="90000"/>
                    <a:lumOff val="10000"/>
                  </a:schemeClr>
                </a:solidFill>
              </a:rPr>
              <a:t>Is It a Traditional Hierarchal Power arrangement?</a:t>
            </a:r>
          </a:p>
        </p:txBody>
      </p:sp>
      <p:sp>
        <p:nvSpPr>
          <p:cNvPr id="3" name="Content Placeholder 2"/>
          <p:cNvSpPr>
            <a:spLocks noGrp="1"/>
          </p:cNvSpPr>
          <p:nvPr>
            <p:ph idx="1"/>
          </p:nvPr>
        </p:nvSpPr>
        <p:spPr>
          <a:xfrm>
            <a:off x="1251678" y="2617306"/>
            <a:ext cx="10178322" cy="3593591"/>
          </a:xfrm>
        </p:spPr>
        <p:txBody>
          <a:bodyPr>
            <a:normAutofit lnSpcReduction="10000"/>
          </a:bodyPr>
          <a:lstStyle/>
          <a:p>
            <a:r>
              <a:rPr lang="en-US" b="1" dirty="0">
                <a:solidFill>
                  <a:schemeClr val="tx2">
                    <a:lumMod val="90000"/>
                    <a:lumOff val="10000"/>
                  </a:schemeClr>
                </a:solidFill>
              </a:rPr>
              <a:t>TOP DOWN POWER 					Knowing/Experts	</a:t>
            </a:r>
          </a:p>
          <a:p>
            <a:pPr marL="0" indent="0">
              <a:buNone/>
            </a:pPr>
            <a:r>
              <a:rPr lang="en-US" dirty="0">
                <a:solidFill>
                  <a:schemeClr val="tx2">
                    <a:lumMod val="90000"/>
                    <a:lumOff val="10000"/>
                  </a:schemeClr>
                </a:solidFill>
              </a:rPr>
              <a:t>Service Delivery Model</a:t>
            </a:r>
          </a:p>
          <a:p>
            <a:r>
              <a:rPr lang="en-US" dirty="0">
                <a:solidFill>
                  <a:srgbClr val="C00000"/>
                </a:solidFill>
              </a:rPr>
              <a:t>Funding Sources			</a:t>
            </a:r>
          </a:p>
          <a:p>
            <a:r>
              <a:rPr lang="en-US" dirty="0">
                <a:solidFill>
                  <a:srgbClr val="C00000"/>
                </a:solidFill>
              </a:rPr>
              <a:t>BOD and/or Governmental Leadership</a:t>
            </a:r>
          </a:p>
          <a:p>
            <a:pPr lvl="1"/>
            <a:r>
              <a:rPr lang="en-US" dirty="0">
                <a:solidFill>
                  <a:srgbClr val="C00000"/>
                </a:solidFill>
              </a:rPr>
              <a:t>Service Delivery Agencies</a:t>
            </a:r>
          </a:p>
          <a:p>
            <a:r>
              <a:rPr lang="en-US" dirty="0">
                <a:solidFill>
                  <a:srgbClr val="C00000"/>
                </a:solidFill>
              </a:rPr>
              <a:t>Staff Leadership</a:t>
            </a:r>
          </a:p>
          <a:p>
            <a:r>
              <a:rPr lang="en-US" dirty="0">
                <a:solidFill>
                  <a:srgbClr val="C00000"/>
                </a:solidFill>
              </a:rPr>
              <a:t>Staff</a:t>
            </a:r>
          </a:p>
          <a:p>
            <a:r>
              <a:rPr lang="en-US" dirty="0">
                <a:solidFill>
                  <a:srgbClr val="C00000"/>
                </a:solidFill>
              </a:rPr>
              <a:t>Clients							</a:t>
            </a:r>
            <a:r>
              <a:rPr lang="en-US" b="1" dirty="0">
                <a:solidFill>
                  <a:schemeClr val="tx2">
                    <a:lumMod val="90000"/>
                    <a:lumOff val="10000"/>
                  </a:schemeClr>
                </a:solidFill>
              </a:rPr>
              <a:t>Unknowing/Victims</a:t>
            </a:r>
          </a:p>
        </p:txBody>
      </p:sp>
      <p:pic>
        <p:nvPicPr>
          <p:cNvPr id="4" name="Picture 3" descr="&lt;strong&gt;arrow&lt;/strong&gt;_orange_&lt;strong&gt;down&lt;/strong&gt; by jean_victor_bali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2848" y="3193775"/>
            <a:ext cx="1877568" cy="3017122"/>
          </a:xfrm>
          <a:prstGeom prst="rect">
            <a:avLst/>
          </a:prstGeom>
        </p:spPr>
      </p:pic>
    </p:spTree>
    <p:extLst>
      <p:ext uri="{BB962C8B-B14F-4D97-AF65-F5344CB8AC3E}">
        <p14:creationId xmlns:p14="http://schemas.microsoft.com/office/powerpoint/2010/main" val="882182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7" y="1078378"/>
            <a:ext cx="2917551" cy="4701244"/>
          </a:xfrm>
        </p:spPr>
        <p:txBody>
          <a:bodyPr anchor="ctr">
            <a:normAutofit/>
          </a:bodyPr>
          <a:lstStyle/>
          <a:p>
            <a:r>
              <a:rPr lang="en-US" sz="3600"/>
              <a:t>What’s Wrong with This Approach</a:t>
            </a:r>
          </a:p>
        </p:txBody>
      </p:sp>
      <p:sp>
        <p:nvSpPr>
          <p:cNvPr id="3" name="Content Placeholder 2"/>
          <p:cNvSpPr>
            <a:spLocks noGrp="1"/>
          </p:cNvSpPr>
          <p:nvPr>
            <p:ph idx="1"/>
          </p:nvPr>
        </p:nvSpPr>
        <p:spPr>
          <a:xfrm>
            <a:off x="5167062" y="1447474"/>
            <a:ext cx="6262938" cy="3963052"/>
          </a:xfrm>
        </p:spPr>
        <p:txBody>
          <a:bodyPr anchor="ctr">
            <a:normAutofit/>
          </a:bodyPr>
          <a:lstStyle/>
          <a:p>
            <a:pPr marL="0" indent="0">
              <a:buNone/>
            </a:pPr>
            <a:r>
              <a:rPr lang="en-US" sz="2400" b="1" dirty="0">
                <a:solidFill>
                  <a:srgbClr val="C00000"/>
                </a:solidFill>
              </a:rPr>
              <a:t>This model….</a:t>
            </a:r>
          </a:p>
          <a:p>
            <a:endParaRPr lang="en-US" sz="2400" b="1" dirty="0">
              <a:solidFill>
                <a:srgbClr val="C00000"/>
              </a:solidFill>
            </a:endParaRPr>
          </a:p>
          <a:p>
            <a:pPr marL="0" indent="0">
              <a:buNone/>
            </a:pPr>
            <a:r>
              <a:rPr lang="en-US" sz="2400" b="1" dirty="0">
                <a:solidFill>
                  <a:srgbClr val="C00000"/>
                </a:solidFill>
              </a:rPr>
              <a:t>Reinforces negative stereotypes about clients that imply that government and social service agencies are experts  (superior) and that clients need to be “worked on” as products…they are inferior and incapable…. </a:t>
            </a:r>
          </a:p>
          <a:p>
            <a:pPr marL="0" indent="0">
              <a:buNone/>
            </a:pPr>
            <a:endParaRPr lang="en-US" dirty="0"/>
          </a:p>
          <a:p>
            <a:pPr marL="0" indent="0">
              <a:buNone/>
            </a:pPr>
            <a:endParaRPr lang="en-US" dirty="0">
              <a:solidFill>
                <a:srgbClr val="C00000"/>
              </a:solidFill>
            </a:endParaRPr>
          </a:p>
        </p:txBody>
      </p:sp>
    </p:spTree>
    <p:extLst>
      <p:ext uri="{BB962C8B-B14F-4D97-AF65-F5344CB8AC3E}">
        <p14:creationId xmlns:p14="http://schemas.microsoft.com/office/powerpoint/2010/main" val="1769633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a:t>How did we get here</a:t>
            </a:r>
          </a:p>
        </p:txBody>
      </p:sp>
      <p:sp>
        <p:nvSpPr>
          <p:cNvPr id="3" name="Content Placeholder 2"/>
          <p:cNvSpPr>
            <a:spLocks noGrp="1"/>
          </p:cNvSpPr>
          <p:nvPr>
            <p:ph idx="1"/>
          </p:nvPr>
        </p:nvSpPr>
        <p:spPr/>
        <p:txBody>
          <a:bodyPr/>
          <a:lstStyle/>
          <a:p>
            <a:endParaRPr lang="en-US" dirty="0"/>
          </a:p>
          <a:p>
            <a:r>
              <a:rPr lang="en-US" sz="3200" dirty="0">
                <a:solidFill>
                  <a:schemeClr val="tx2">
                    <a:lumMod val="90000"/>
                    <a:lumOff val="10000"/>
                  </a:schemeClr>
                </a:solidFill>
              </a:rPr>
              <a:t>When our constitution states that “</a:t>
            </a:r>
            <a:r>
              <a:rPr lang="en-US" sz="3200" b="1" dirty="0">
                <a:solidFill>
                  <a:schemeClr val="tx2">
                    <a:lumMod val="90000"/>
                    <a:lumOff val="10000"/>
                  </a:schemeClr>
                </a:solidFill>
              </a:rPr>
              <a:t>all men are created equal”……</a:t>
            </a:r>
          </a:p>
          <a:p>
            <a:endParaRPr lang="en-US" sz="3200" dirty="0"/>
          </a:p>
          <a:p>
            <a:pPr algn="ctr"/>
            <a:r>
              <a:rPr lang="en-US" sz="3200" dirty="0"/>
              <a:t> </a:t>
            </a:r>
            <a:r>
              <a:rPr lang="en-US" sz="3200" dirty="0">
                <a:solidFill>
                  <a:srgbClr val="C00000"/>
                </a:solidFill>
              </a:rPr>
              <a:t>THE SPECIOUS CONCEPT OF RACE!</a:t>
            </a:r>
          </a:p>
          <a:p>
            <a:pPr algn="ctr"/>
            <a:r>
              <a:rPr lang="en-US" sz="3200" b="1" dirty="0">
                <a:solidFill>
                  <a:srgbClr val="C00000"/>
                </a:solidFill>
              </a:rPr>
              <a:t>White is SUPERIOR </a:t>
            </a:r>
            <a:r>
              <a:rPr lang="en-US" sz="3200" dirty="0">
                <a:solidFill>
                  <a:srgbClr val="C00000"/>
                </a:solidFill>
              </a:rPr>
              <a:t>and all others </a:t>
            </a:r>
            <a:r>
              <a:rPr lang="en-US" sz="2400" dirty="0">
                <a:solidFill>
                  <a:srgbClr val="C00000"/>
                </a:solidFill>
              </a:rPr>
              <a:t>inferior</a:t>
            </a:r>
          </a:p>
        </p:txBody>
      </p:sp>
    </p:spTree>
    <p:extLst>
      <p:ext uri="{BB962C8B-B14F-4D97-AF65-F5344CB8AC3E}">
        <p14:creationId xmlns:p14="http://schemas.microsoft.com/office/powerpoint/2010/main" val="1829940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One &lt;strong&gt;race&lt;/strong&gt; human eV.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1879" y="645106"/>
            <a:ext cx="4349371" cy="5594047"/>
          </a:xfrm>
          <a:prstGeom prst="rect">
            <a:avLst/>
          </a:prstGeom>
        </p:spPr>
      </p:pic>
      <p:sp>
        <p:nvSpPr>
          <p:cNvPr id="2" name="Title 1"/>
          <p:cNvSpPr>
            <a:spLocks noGrp="1"/>
          </p:cNvSpPr>
          <p:nvPr>
            <p:ph type="title"/>
          </p:nvPr>
        </p:nvSpPr>
        <p:spPr>
          <a:xfrm>
            <a:off x="1251677" y="645105"/>
            <a:ext cx="4357499" cy="1320855"/>
          </a:xfrm>
        </p:spPr>
        <p:txBody>
          <a:bodyPr>
            <a:normAutofit/>
          </a:bodyPr>
          <a:lstStyle/>
          <a:p>
            <a:r>
              <a:rPr lang="en-US" sz="4400"/>
              <a:t>RACE and RACIsm</a:t>
            </a:r>
          </a:p>
        </p:txBody>
      </p:sp>
      <p:sp>
        <p:nvSpPr>
          <p:cNvPr id="3" name="Content Placeholder 2"/>
          <p:cNvSpPr>
            <a:spLocks noGrp="1"/>
          </p:cNvSpPr>
          <p:nvPr>
            <p:ph idx="1"/>
          </p:nvPr>
        </p:nvSpPr>
        <p:spPr>
          <a:xfrm>
            <a:off x="1251678" y="2286001"/>
            <a:ext cx="4363595" cy="3593591"/>
          </a:xfrm>
        </p:spPr>
        <p:txBody>
          <a:bodyPr>
            <a:normAutofit/>
          </a:bodyPr>
          <a:lstStyle/>
          <a:p>
            <a:r>
              <a:rPr lang="en-US" sz="2800" dirty="0">
                <a:solidFill>
                  <a:srgbClr val="C00000"/>
                </a:solidFill>
              </a:rPr>
              <a:t>We know that race has no biological basis and as such is not real….</a:t>
            </a:r>
          </a:p>
          <a:p>
            <a:endParaRPr lang="en-US" sz="2800" dirty="0">
              <a:solidFill>
                <a:srgbClr val="C00000"/>
              </a:solidFill>
            </a:endParaRPr>
          </a:p>
          <a:p>
            <a:r>
              <a:rPr lang="en-US" sz="2800" dirty="0">
                <a:solidFill>
                  <a:srgbClr val="C00000"/>
                </a:solidFill>
              </a:rPr>
              <a:t>However, even though race is not real…Racism IS!!!!!</a:t>
            </a:r>
          </a:p>
          <a:p>
            <a:endParaRPr lang="en-US" dirty="0">
              <a:solidFill>
                <a:srgbClr val="C00000"/>
              </a:solidFill>
            </a:endParaRPr>
          </a:p>
        </p:txBody>
      </p:sp>
    </p:spTree>
    <p:extLst>
      <p:ext uri="{BB962C8B-B14F-4D97-AF65-F5344CB8AC3E}">
        <p14:creationId xmlns:p14="http://schemas.microsoft.com/office/powerpoint/2010/main" val="3365893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6049"/>
            <a:ext cx="10178322" cy="1492132"/>
          </a:xfrm>
        </p:spPr>
        <p:txBody>
          <a:bodyPr>
            <a:normAutofit/>
          </a:bodyPr>
          <a:lstStyle/>
          <a:p>
            <a:r>
              <a:rPr lang="en-US" dirty="0"/>
              <a:t>Collaborative process</a:t>
            </a:r>
            <a:br>
              <a:rPr lang="en-US" dirty="0"/>
            </a:b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058058423"/>
              </p:ext>
            </p:extLst>
          </p:nvPr>
        </p:nvGraphicFramePr>
        <p:xfrm>
          <a:off x="1251678" y="1280161"/>
          <a:ext cx="10178322" cy="4599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6508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492132"/>
          </a:xfrm>
        </p:spPr>
        <p:txBody>
          <a:bodyPr>
            <a:normAutofit/>
          </a:bodyPr>
          <a:lstStyle/>
          <a:p>
            <a:r>
              <a:rPr lang="en-US" sz="7200" dirty="0"/>
              <a:t>Other Shifts</a:t>
            </a:r>
          </a:p>
        </p:txBody>
      </p:sp>
      <p:sp>
        <p:nvSpPr>
          <p:cNvPr id="3" name="Content Placeholder 2"/>
          <p:cNvSpPr>
            <a:spLocks noGrp="1"/>
          </p:cNvSpPr>
          <p:nvPr>
            <p:ph idx="1"/>
          </p:nvPr>
        </p:nvSpPr>
        <p:spPr>
          <a:xfrm>
            <a:off x="1251678" y="2286001"/>
            <a:ext cx="10178322" cy="3593591"/>
          </a:xfrm>
        </p:spPr>
        <p:txBody>
          <a:bodyPr>
            <a:normAutofit lnSpcReduction="10000"/>
          </a:bodyPr>
          <a:lstStyle/>
          <a:p>
            <a:pPr marL="0" indent="0">
              <a:buNone/>
            </a:pPr>
            <a:endParaRPr lang="en-US" dirty="0">
              <a:solidFill>
                <a:srgbClr val="FF0000"/>
              </a:solidFill>
            </a:endParaRPr>
          </a:p>
          <a:p>
            <a:pPr marL="0" indent="0">
              <a:buNone/>
            </a:pPr>
            <a:r>
              <a:rPr lang="en-US" b="1" u="sng" dirty="0">
                <a:solidFill>
                  <a:srgbClr val="C00000"/>
                </a:solidFill>
              </a:rPr>
              <a:t>Traditional Arrangement</a:t>
            </a:r>
            <a:r>
              <a:rPr lang="en-US" dirty="0">
                <a:solidFill>
                  <a:srgbClr val="C00000"/>
                </a:solidFill>
              </a:rPr>
              <a:t>			</a:t>
            </a:r>
            <a:r>
              <a:rPr lang="en-US" b="1" i="1" u="sng" dirty="0">
                <a:solidFill>
                  <a:srgbClr val="C00000"/>
                </a:solidFill>
              </a:rPr>
              <a:t>New Arrangement</a:t>
            </a:r>
          </a:p>
          <a:p>
            <a:pPr marL="0" indent="0">
              <a:buNone/>
            </a:pPr>
            <a:endParaRPr lang="en-US" dirty="0">
              <a:solidFill>
                <a:srgbClr val="C00000"/>
              </a:solidFill>
            </a:endParaRPr>
          </a:p>
          <a:p>
            <a:pPr marL="0" indent="0">
              <a:buNone/>
            </a:pPr>
            <a:r>
              <a:rPr lang="en-US" dirty="0">
                <a:solidFill>
                  <a:srgbClr val="C00000"/>
                </a:solidFill>
              </a:rPr>
              <a:t>Subjects/Others                                 		They are Us”</a:t>
            </a:r>
          </a:p>
          <a:p>
            <a:pPr marL="0" indent="0">
              <a:buNone/>
            </a:pPr>
            <a:r>
              <a:rPr lang="en-US" dirty="0">
                <a:solidFill>
                  <a:srgbClr val="C00000"/>
                </a:solidFill>
              </a:rPr>
              <a:t>	</a:t>
            </a:r>
          </a:p>
          <a:p>
            <a:pPr marL="0" indent="0">
              <a:buNone/>
            </a:pPr>
            <a:r>
              <a:rPr lang="en-US" dirty="0">
                <a:solidFill>
                  <a:srgbClr val="C00000"/>
                </a:solidFill>
              </a:rPr>
              <a:t>Client Deficits                                                         Client Strengths</a:t>
            </a:r>
          </a:p>
          <a:p>
            <a:pPr marL="0" indent="0">
              <a:buNone/>
            </a:pPr>
            <a:r>
              <a:rPr lang="en-US" dirty="0">
                <a:solidFill>
                  <a:srgbClr val="C00000"/>
                </a:solidFill>
              </a:rPr>
              <a:t>	 </a:t>
            </a:r>
          </a:p>
          <a:p>
            <a:pPr marL="0" indent="0">
              <a:buNone/>
            </a:pPr>
            <a:r>
              <a:rPr lang="en-US" dirty="0">
                <a:solidFill>
                  <a:srgbClr val="C00000"/>
                </a:solidFill>
              </a:rPr>
              <a:t>Clients as Victims					Clients as Experts		</a:t>
            </a:r>
            <a:r>
              <a:rPr lang="en-US" dirty="0"/>
              <a:t>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816673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Perspectives…..What Do you See?</a:t>
            </a:r>
          </a:p>
        </p:txBody>
      </p:sp>
      <p:pic>
        <p:nvPicPr>
          <p:cNvPr id="5" name="Content Placeholder 7" descr="The &lt;strong&gt;Duck Rabbit&lt;/strong&gt;, atau Sedikit Tentang Kebenaran dan Batasannya | notes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8925" y="1433016"/>
            <a:ext cx="8461612" cy="4967784"/>
          </a:xfrm>
          <a:prstGeom prst="rect">
            <a:avLst/>
          </a:prstGeom>
        </p:spPr>
      </p:pic>
    </p:spTree>
    <p:extLst>
      <p:ext uri="{BB962C8B-B14F-4D97-AF65-F5344CB8AC3E}">
        <p14:creationId xmlns:p14="http://schemas.microsoft.com/office/powerpoint/2010/main" val="1693317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Freeform 11" title="right scallop background shape"/>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1" name="Rectangle 20" title="left edge borde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9328" y="457200"/>
            <a:ext cx="3090672" cy="1197864"/>
          </a:xfrm>
        </p:spPr>
        <p:txBody>
          <a:bodyPr anchor="b">
            <a:normAutofit/>
          </a:bodyPr>
          <a:lstStyle/>
          <a:p>
            <a:r>
              <a:rPr lang="en-US" sz="2400">
                <a:solidFill>
                  <a:schemeClr val="accent1"/>
                </a:solidFill>
              </a:rPr>
              <a:t>Pespectives…What Do you See?</a:t>
            </a:r>
            <a:endParaRPr lang="en-US" sz="2400" dirty="0">
              <a:solidFill>
                <a:schemeClr val="accent1"/>
              </a:solidFill>
            </a:endParaRPr>
          </a:p>
        </p:txBody>
      </p:sp>
      <p:sp>
        <p:nvSpPr>
          <p:cNvPr id="13" name="Content Placeholder 12"/>
          <p:cNvSpPr>
            <a:spLocks noGrp="1"/>
          </p:cNvSpPr>
          <p:nvPr>
            <p:ph idx="1"/>
          </p:nvPr>
        </p:nvSpPr>
        <p:spPr>
          <a:xfrm>
            <a:off x="8339328" y="1655065"/>
            <a:ext cx="3090672" cy="4224528"/>
          </a:xfrm>
        </p:spPr>
        <p:txBody>
          <a:bodyPr>
            <a:normAutofit fontScale="92500" lnSpcReduction="20000"/>
          </a:bodyPr>
          <a:lstStyle/>
          <a:p>
            <a:pPr algn="ctr"/>
            <a:endParaRPr lang="en-US" sz="2400" dirty="0">
              <a:solidFill>
                <a:schemeClr val="bg1"/>
              </a:solidFill>
            </a:endParaRPr>
          </a:p>
          <a:p>
            <a:pPr algn="ctr"/>
            <a:r>
              <a:rPr lang="en-US" sz="2400" dirty="0">
                <a:solidFill>
                  <a:schemeClr val="bg1"/>
                </a:solidFill>
              </a:rPr>
              <a:t>Our Individuals  Perspectives</a:t>
            </a:r>
          </a:p>
          <a:p>
            <a:pPr marL="457200" lvl="1" indent="0">
              <a:buNone/>
            </a:pPr>
            <a:r>
              <a:rPr lang="en-US" sz="2400" dirty="0">
                <a:solidFill>
                  <a:schemeClr val="bg1"/>
                </a:solidFill>
              </a:rPr>
              <a:t>	</a:t>
            </a:r>
          </a:p>
          <a:p>
            <a:pPr marL="457200" lvl="1" indent="0">
              <a:buNone/>
            </a:pPr>
            <a:r>
              <a:rPr lang="en-US" sz="2400" dirty="0">
                <a:solidFill>
                  <a:schemeClr val="bg1"/>
                </a:solidFill>
              </a:rPr>
              <a:t>	    Create</a:t>
            </a:r>
          </a:p>
          <a:p>
            <a:pPr algn="ctr"/>
            <a:endParaRPr lang="en-US" sz="2400" dirty="0">
              <a:solidFill>
                <a:schemeClr val="bg1"/>
              </a:solidFill>
            </a:endParaRPr>
          </a:p>
          <a:p>
            <a:pPr algn="ctr"/>
            <a:r>
              <a:rPr lang="en-US" sz="2400" dirty="0">
                <a:solidFill>
                  <a:schemeClr val="bg1"/>
                </a:solidFill>
              </a:rPr>
              <a:t>Our Individual Experiences</a:t>
            </a:r>
          </a:p>
          <a:p>
            <a:endParaRPr lang="en-US" sz="2400" dirty="0">
              <a:solidFill>
                <a:schemeClr val="bg1"/>
              </a:solidFill>
            </a:endParaRPr>
          </a:p>
          <a:p>
            <a:endParaRPr lang="en-US" sz="2400" dirty="0">
              <a:solidFill>
                <a:schemeClr val="bg1"/>
              </a:solidFill>
            </a:endParaRPr>
          </a:p>
          <a:p>
            <a:r>
              <a:rPr lang="en-US" sz="2400" dirty="0">
                <a:solidFill>
                  <a:srgbClr val="FF0000"/>
                </a:solidFill>
              </a:rPr>
              <a:t>From the same data!!!!!</a:t>
            </a:r>
          </a:p>
          <a:p>
            <a:endParaRPr lang="en-US" sz="1600" dirty="0">
              <a:solidFill>
                <a:schemeClr val="bg1"/>
              </a:solidFill>
            </a:endParaRPr>
          </a:p>
        </p:txBody>
      </p:sp>
      <p:pic>
        <p:nvPicPr>
          <p:cNvPr id="14" name="Content Placeholder 4" descr="From the heart.....for the hearts...: M ~ Maintain your perspective [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25" y="0"/>
            <a:ext cx="7929349" cy="6960358"/>
          </a:xfrm>
          <a:prstGeom prst="rect">
            <a:avLst/>
          </a:prstGeom>
        </p:spPr>
      </p:pic>
    </p:spTree>
    <p:extLst>
      <p:ext uri="{BB962C8B-B14F-4D97-AF65-F5344CB8AC3E}">
        <p14:creationId xmlns:p14="http://schemas.microsoft.com/office/powerpoint/2010/main" val="2583519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800" dirty="0"/>
              <a:t> </a:t>
            </a:r>
            <a:r>
              <a:rPr lang="en-US" sz="8800" dirty="0" err="1"/>
              <a:t>ImagIne</a:t>
            </a:r>
            <a:endParaRPr lang="en-US" sz="8800" dirty="0"/>
          </a:p>
        </p:txBody>
      </p:sp>
      <p:sp>
        <p:nvSpPr>
          <p:cNvPr id="3" name="Content Placeholder 2"/>
          <p:cNvSpPr>
            <a:spLocks noGrp="1"/>
          </p:cNvSpPr>
          <p:nvPr>
            <p:ph idx="1"/>
          </p:nvPr>
        </p:nvSpPr>
        <p:spPr/>
        <p:txBody>
          <a:bodyPr/>
          <a:lstStyle/>
          <a:p>
            <a:r>
              <a:rPr lang="en-US" dirty="0"/>
              <a:t>A room where there are two people talking and then…..a dog enters</a:t>
            </a:r>
          </a:p>
          <a:p>
            <a:endParaRPr lang="en-US" dirty="0"/>
          </a:p>
          <a:p>
            <a:r>
              <a:rPr lang="en-US" dirty="0"/>
              <a:t>One of the person starts hyperventilating and begins to have a panic attack and another person walks up to the dog and starts to pet/play with it?</a:t>
            </a:r>
          </a:p>
          <a:p>
            <a:endParaRPr lang="en-US" dirty="0"/>
          </a:p>
          <a:p>
            <a:r>
              <a:rPr lang="en-US" dirty="0"/>
              <a:t>What do you think the back story is with the two different reactions?</a:t>
            </a:r>
          </a:p>
        </p:txBody>
      </p:sp>
    </p:spTree>
    <p:extLst>
      <p:ext uri="{BB962C8B-B14F-4D97-AF65-F5344CB8AC3E}">
        <p14:creationId xmlns:p14="http://schemas.microsoft.com/office/powerpoint/2010/main" val="2803187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Vulnerable Communities</a:t>
            </a:r>
          </a:p>
        </p:txBody>
      </p:sp>
      <p:sp>
        <p:nvSpPr>
          <p:cNvPr id="3" name="Content Placeholder 2"/>
          <p:cNvSpPr>
            <a:spLocks noGrp="1"/>
          </p:cNvSpPr>
          <p:nvPr>
            <p:ph idx="1"/>
          </p:nvPr>
        </p:nvSpPr>
        <p:spPr/>
        <p:txBody>
          <a:bodyPr/>
          <a:lstStyle/>
          <a:p>
            <a:r>
              <a:rPr lang="en-US" dirty="0"/>
              <a:t>Now let’s substitute the two people in the previous story with a vulnerable community and the dog with a natural and or man made disaster and what we know statistically is that the experience of the individuals in the community would also vary based on the perspective (economic status, race, zip code…</a:t>
            </a:r>
            <a:r>
              <a:rPr lang="en-US" dirty="0" err="1"/>
              <a:t>etc</a:t>
            </a:r>
            <a:r>
              <a:rPr lang="en-US" dirty="0"/>
              <a:t>), with the most vulnerable consistently faring worst….. </a:t>
            </a:r>
          </a:p>
          <a:p>
            <a:endParaRPr lang="en-US" dirty="0"/>
          </a:p>
          <a:p>
            <a:endParaRPr lang="en-US" dirty="0"/>
          </a:p>
          <a:p>
            <a:r>
              <a:rPr lang="en-US" dirty="0"/>
              <a:t>How did our most vulnerable get this way and what impact might that have on engaging this population in recovery services?</a:t>
            </a:r>
          </a:p>
          <a:p>
            <a:endParaRPr lang="en-US" dirty="0"/>
          </a:p>
        </p:txBody>
      </p:sp>
    </p:spTree>
    <p:extLst>
      <p:ext uri="{BB962C8B-B14F-4D97-AF65-F5344CB8AC3E}">
        <p14:creationId xmlns:p14="http://schemas.microsoft.com/office/powerpoint/2010/main" val="1044785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Confluence of Chronic and Acute traumas</a:t>
            </a:r>
          </a:p>
        </p:txBody>
      </p:sp>
      <p:sp>
        <p:nvSpPr>
          <p:cNvPr id="3" name="Content Placeholder 2"/>
          <p:cNvSpPr>
            <a:spLocks noGrp="1"/>
          </p:cNvSpPr>
          <p:nvPr>
            <p:ph idx="1"/>
          </p:nvPr>
        </p:nvSpPr>
        <p:spPr/>
        <p:txBody>
          <a:bodyPr/>
          <a:lstStyle/>
          <a:p>
            <a:r>
              <a:rPr lang="en-US" sz="2400" dirty="0"/>
              <a:t>As many of the speakers have previously noted……</a:t>
            </a:r>
          </a:p>
          <a:p>
            <a:r>
              <a:rPr lang="en-US" dirty="0"/>
              <a:t>The intersectionality of traumas weaken the recovery potential for already vulnerability individuals and communities</a:t>
            </a:r>
          </a:p>
          <a:p>
            <a:pPr lvl="1"/>
            <a:r>
              <a:rPr lang="en-US" dirty="0"/>
              <a:t>Chronic………Interpersonal Traumas (ACE’s)</a:t>
            </a:r>
          </a:p>
          <a:p>
            <a:pPr lvl="1"/>
            <a:r>
              <a:rPr lang="en-US" dirty="0"/>
              <a:t>Acute…..Natural and Manmade disasters</a:t>
            </a:r>
          </a:p>
          <a:p>
            <a:pPr lvl="1"/>
            <a:endParaRPr lang="en-US" dirty="0"/>
          </a:p>
          <a:p>
            <a:pPr marL="457200" lvl="1" indent="0">
              <a:buNone/>
            </a:pPr>
            <a:r>
              <a:rPr lang="en-US" dirty="0"/>
              <a:t>We have spent most of our time talking about how to assist individuals when acute trauma occur but lets first see if we can examine a specific source of the chronic trauma to determine if it could inform the way we engage marginalized populations.</a:t>
            </a:r>
          </a:p>
          <a:p>
            <a:pPr marL="457200" lvl="1" indent="0">
              <a:buNone/>
            </a:pPr>
            <a:endParaRPr lang="en-US" dirty="0"/>
          </a:p>
          <a:p>
            <a:pPr lvl="1"/>
            <a:endParaRPr lang="en-US" dirty="0"/>
          </a:p>
        </p:txBody>
      </p:sp>
    </p:spTree>
    <p:extLst>
      <p:ext uri="{BB962C8B-B14F-4D97-AF65-F5344CB8AC3E}">
        <p14:creationId xmlns:p14="http://schemas.microsoft.com/office/powerpoint/2010/main" val="320476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1112520"/>
            <a:ext cx="10178322" cy="121920"/>
          </a:xfrm>
        </p:spPr>
        <p:txBody>
          <a:bodyPr>
            <a:normAutofit fontScale="90000"/>
          </a:bodyPr>
          <a:lstStyle/>
          <a:p>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702657924"/>
              </p:ext>
            </p:extLst>
          </p:nvPr>
        </p:nvGraphicFramePr>
        <p:xfrm>
          <a:off x="228600" y="0"/>
          <a:ext cx="12161520" cy="7132320"/>
        </p:xfrm>
        <a:graphic>
          <a:graphicData uri="http://schemas.openxmlformats.org/presentationml/2006/ole">
            <mc:AlternateContent xmlns:mc="http://schemas.openxmlformats.org/markup-compatibility/2006">
              <mc:Choice xmlns:v="urn:schemas-microsoft-com:vml" Requires="v">
                <p:oleObj spid="_x0000_s1079" name="Document" r:id="rId4" imgW="6915199" imgH="4010162" progId="Word.Document.12">
                  <p:embed/>
                </p:oleObj>
              </mc:Choice>
              <mc:Fallback>
                <p:oleObj name="Document" r:id="rId4" imgW="6915199" imgH="4010162" progId="Word.Document.12">
                  <p:embed/>
                  <p:pic>
                    <p:nvPicPr>
                      <p:cNvPr id="5" name="Object 4"/>
                      <p:cNvPicPr/>
                      <p:nvPr/>
                    </p:nvPicPr>
                    <p:blipFill>
                      <a:blip r:embed="rId5"/>
                      <a:stretch>
                        <a:fillRect/>
                      </a:stretch>
                    </p:blipFill>
                    <p:spPr>
                      <a:xfrm>
                        <a:off x="228600" y="0"/>
                        <a:ext cx="12161520" cy="7132320"/>
                      </a:xfrm>
                      <a:prstGeom prst="rect">
                        <a:avLst/>
                      </a:prstGeom>
                    </p:spPr>
                  </p:pic>
                </p:oleObj>
              </mc:Fallback>
            </mc:AlternateContent>
          </a:graphicData>
        </a:graphic>
      </p:graphicFrame>
    </p:spTree>
    <p:extLst>
      <p:ext uri="{BB962C8B-B14F-4D97-AF65-F5344CB8AC3E}">
        <p14:creationId xmlns:p14="http://schemas.microsoft.com/office/powerpoint/2010/main" val="1152774008"/>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12649</TotalTime>
  <Words>2304</Words>
  <Application>Microsoft Office PowerPoint</Application>
  <PresentationFormat>Widescreen</PresentationFormat>
  <Paragraphs>249</Paragraphs>
  <Slides>38</Slides>
  <Notes>13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4" baseType="lpstr">
      <vt:lpstr>Arial</vt:lpstr>
      <vt:lpstr>Calibri</vt:lpstr>
      <vt:lpstr>Gill Sans MT</vt:lpstr>
      <vt:lpstr>Impact</vt:lpstr>
      <vt:lpstr>Badge</vt:lpstr>
      <vt:lpstr>Document</vt:lpstr>
      <vt:lpstr>Tapping into the Diversity of Disaster Impacted Communities</vt:lpstr>
      <vt:lpstr>This Plenary’s  Objectives </vt:lpstr>
      <vt:lpstr>MERGE BRAIN &amp; TRAUMA WITH TRAUMA &amp; COMMUNICATION Brain and Trauma</vt:lpstr>
      <vt:lpstr>Perspectives…..What Do you See?</vt:lpstr>
      <vt:lpstr>Pespectives…What Do you See?</vt:lpstr>
      <vt:lpstr> ImagIne</vt:lpstr>
      <vt:lpstr>Vulnerable Communities</vt:lpstr>
      <vt:lpstr>Confluence of Chronic and Acute traumas</vt:lpstr>
      <vt:lpstr>PowerPoint Presentation</vt:lpstr>
      <vt:lpstr>Historical Trauma Theory Explained 4 Assumptions……(Sotero 2006)</vt:lpstr>
      <vt:lpstr>Examples of Historical Trauma on  Targeted Populations</vt:lpstr>
      <vt:lpstr>By Products of Historical Trauma that Sustains the Cycle of  Victimization</vt:lpstr>
      <vt:lpstr>Why is this significant </vt:lpstr>
      <vt:lpstr>MINDSHIFT…..</vt:lpstr>
      <vt:lpstr>What does a partnership with clients and constituents look like </vt:lpstr>
      <vt:lpstr>Partners….</vt:lpstr>
      <vt:lpstr>Thoughts to  Consider When    ProgramS are designed</vt:lpstr>
      <vt:lpstr>Why Shift……</vt:lpstr>
      <vt:lpstr>Consider</vt:lpstr>
      <vt:lpstr>How Do We Do This</vt:lpstr>
      <vt:lpstr>How Do we Do This…Cont  </vt:lpstr>
      <vt:lpstr>How Do We Collectively Work To Change outcomes…..</vt:lpstr>
      <vt:lpstr>On a Micro Level </vt:lpstr>
      <vt:lpstr>Mezzo and Macro Level</vt:lpstr>
      <vt:lpstr>Gatekeeping  that Benefits Clients</vt:lpstr>
      <vt:lpstr>Accountability to Your Clients</vt:lpstr>
      <vt:lpstr>PowerPoint Presentation</vt:lpstr>
      <vt:lpstr>Got Questions???</vt:lpstr>
      <vt:lpstr>PowerPoint Presentation</vt:lpstr>
      <vt:lpstr>Does your approach to Direct   service Delivery discourage   engagement? </vt:lpstr>
      <vt:lpstr>PowerPoint Presentation</vt:lpstr>
      <vt:lpstr>Power</vt:lpstr>
      <vt:lpstr>Is It a Traditional Hierarchal Power arrangement?</vt:lpstr>
      <vt:lpstr>What’s Wrong with This Approach</vt:lpstr>
      <vt:lpstr>How did we get here</vt:lpstr>
      <vt:lpstr>RACE and RACIsm</vt:lpstr>
      <vt:lpstr>Collaborative process </vt:lpstr>
      <vt:lpstr>Other Shifts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joseph</dc:creator>
  <cp:lastModifiedBy>Timothy Craft</cp:lastModifiedBy>
  <cp:revision>156</cp:revision>
  <dcterms:created xsi:type="dcterms:W3CDTF">2017-05-08T19:25:17Z</dcterms:created>
  <dcterms:modified xsi:type="dcterms:W3CDTF">2017-08-11T15:07:44Z</dcterms:modified>
</cp:coreProperties>
</file>